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73" r:id="rId2"/>
  </p:sldMasterIdLst>
  <p:notesMasterIdLst>
    <p:notesMasterId r:id="rId100"/>
  </p:notesMasterIdLst>
  <p:sldIdLst>
    <p:sldId id="257" r:id="rId3"/>
    <p:sldId id="265" r:id="rId4"/>
    <p:sldId id="267" r:id="rId5"/>
    <p:sldId id="268" r:id="rId6"/>
    <p:sldId id="406" r:id="rId7"/>
    <p:sldId id="330" r:id="rId8"/>
    <p:sldId id="331" r:id="rId9"/>
    <p:sldId id="332" r:id="rId10"/>
    <p:sldId id="333" r:id="rId11"/>
    <p:sldId id="334" r:id="rId12"/>
    <p:sldId id="335" r:id="rId13"/>
    <p:sldId id="336" r:id="rId14"/>
    <p:sldId id="337" r:id="rId15"/>
    <p:sldId id="338" r:id="rId16"/>
    <p:sldId id="339" r:id="rId17"/>
    <p:sldId id="340" r:id="rId18"/>
    <p:sldId id="341" r:id="rId19"/>
    <p:sldId id="342" r:id="rId20"/>
    <p:sldId id="343" r:id="rId21"/>
    <p:sldId id="344" r:id="rId22"/>
    <p:sldId id="345" r:id="rId23"/>
    <p:sldId id="408" r:id="rId24"/>
    <p:sldId id="346" r:id="rId25"/>
    <p:sldId id="347" r:id="rId26"/>
    <p:sldId id="348" r:id="rId27"/>
    <p:sldId id="349" r:id="rId28"/>
    <p:sldId id="350" r:id="rId29"/>
    <p:sldId id="398" r:id="rId30"/>
    <p:sldId id="269" r:id="rId31"/>
    <p:sldId id="270" r:id="rId32"/>
    <p:sldId id="271" r:id="rId33"/>
    <p:sldId id="272" r:id="rId34"/>
    <p:sldId id="399" r:id="rId35"/>
    <p:sldId id="401" r:id="rId36"/>
    <p:sldId id="404" r:id="rId37"/>
    <p:sldId id="356" r:id="rId38"/>
    <p:sldId id="357" r:id="rId39"/>
    <p:sldId id="400" r:id="rId40"/>
    <p:sldId id="358" r:id="rId41"/>
    <p:sldId id="359" r:id="rId42"/>
    <p:sldId id="360" r:id="rId43"/>
    <p:sldId id="361" r:id="rId44"/>
    <p:sldId id="362" r:id="rId45"/>
    <p:sldId id="363" r:id="rId46"/>
    <p:sldId id="364" r:id="rId47"/>
    <p:sldId id="365" r:id="rId48"/>
    <p:sldId id="366" r:id="rId49"/>
    <p:sldId id="367" r:id="rId50"/>
    <p:sldId id="368" r:id="rId51"/>
    <p:sldId id="369" r:id="rId52"/>
    <p:sldId id="370" r:id="rId53"/>
    <p:sldId id="371" r:id="rId54"/>
    <p:sldId id="372" r:id="rId55"/>
    <p:sldId id="373" r:id="rId56"/>
    <p:sldId id="374" r:id="rId57"/>
    <p:sldId id="375" r:id="rId58"/>
    <p:sldId id="376" r:id="rId59"/>
    <p:sldId id="377" r:id="rId60"/>
    <p:sldId id="378" r:id="rId61"/>
    <p:sldId id="379" r:id="rId62"/>
    <p:sldId id="380" r:id="rId63"/>
    <p:sldId id="381" r:id="rId64"/>
    <p:sldId id="382" r:id="rId65"/>
    <p:sldId id="383" r:id="rId66"/>
    <p:sldId id="384" r:id="rId67"/>
    <p:sldId id="385" r:id="rId68"/>
    <p:sldId id="386" r:id="rId69"/>
    <p:sldId id="387" r:id="rId70"/>
    <p:sldId id="388" r:id="rId71"/>
    <p:sldId id="389" r:id="rId72"/>
    <p:sldId id="390" r:id="rId73"/>
    <p:sldId id="391" r:id="rId74"/>
    <p:sldId id="392" r:id="rId75"/>
    <p:sldId id="393" r:id="rId76"/>
    <p:sldId id="394" r:id="rId77"/>
    <p:sldId id="395" r:id="rId78"/>
    <p:sldId id="396" r:id="rId79"/>
    <p:sldId id="397" r:id="rId80"/>
    <p:sldId id="328" r:id="rId81"/>
    <p:sldId id="329" r:id="rId82"/>
    <p:sldId id="402" r:id="rId83"/>
    <p:sldId id="354" r:id="rId84"/>
    <p:sldId id="353" r:id="rId85"/>
    <p:sldId id="351" r:id="rId86"/>
    <p:sldId id="352" r:id="rId87"/>
    <p:sldId id="405" r:id="rId88"/>
    <p:sldId id="403" r:id="rId89"/>
    <p:sldId id="323" r:id="rId90"/>
    <p:sldId id="324" r:id="rId91"/>
    <p:sldId id="325" r:id="rId92"/>
    <p:sldId id="410" r:id="rId93"/>
    <p:sldId id="326" r:id="rId94"/>
    <p:sldId id="413" r:id="rId95"/>
    <p:sldId id="412" r:id="rId96"/>
    <p:sldId id="411" r:id="rId97"/>
    <p:sldId id="407" r:id="rId98"/>
    <p:sldId id="409" r:id="rId9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70051"/>
    <a:srgbClr val="FFFFFF"/>
    <a:srgbClr val="0027FF"/>
    <a:srgbClr val="C3D69C"/>
    <a:srgbClr val="A50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9"/>
    <p:restoredTop sz="94643"/>
  </p:normalViewPr>
  <p:slideViewPr>
    <p:cSldViewPr snapToGrid="0" snapToObjects="1">
      <p:cViewPr varScale="1">
        <p:scale>
          <a:sx n="115" d="100"/>
          <a:sy n="115" d="100"/>
        </p:scale>
        <p:origin x="1448" y="2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01" Type="http://schemas.openxmlformats.org/officeDocument/2006/relationships/presProps" Target="presProps.xml"/><Relationship Id="rId102" Type="http://schemas.openxmlformats.org/officeDocument/2006/relationships/viewProps" Target="viewProps.xml"/><Relationship Id="rId103" Type="http://schemas.openxmlformats.org/officeDocument/2006/relationships/theme" Target="theme/theme1.xml"/><Relationship Id="rId10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<Relationship Id="rId55" Type="http://schemas.openxmlformats.org/officeDocument/2006/relationships/slide" Target="slides/slide53.xml"/><Relationship Id="rId56" Type="http://schemas.openxmlformats.org/officeDocument/2006/relationships/slide" Target="slides/slide54.xml"/><Relationship Id="rId57" Type="http://schemas.openxmlformats.org/officeDocument/2006/relationships/slide" Target="slides/slide55.xml"/><Relationship Id="rId58" Type="http://schemas.openxmlformats.org/officeDocument/2006/relationships/slide" Target="slides/slide56.xml"/><Relationship Id="rId59" Type="http://schemas.openxmlformats.org/officeDocument/2006/relationships/slide" Target="slides/slide57.xml"/><Relationship Id="rId70" Type="http://schemas.openxmlformats.org/officeDocument/2006/relationships/slide" Target="slides/slide68.xml"/><Relationship Id="rId71" Type="http://schemas.openxmlformats.org/officeDocument/2006/relationships/slide" Target="slides/slide69.xml"/><Relationship Id="rId72" Type="http://schemas.openxmlformats.org/officeDocument/2006/relationships/slide" Target="slides/slide70.xml"/><Relationship Id="rId73" Type="http://schemas.openxmlformats.org/officeDocument/2006/relationships/slide" Target="slides/slide71.xml"/><Relationship Id="rId74" Type="http://schemas.openxmlformats.org/officeDocument/2006/relationships/slide" Target="slides/slide72.xml"/><Relationship Id="rId75" Type="http://schemas.openxmlformats.org/officeDocument/2006/relationships/slide" Target="slides/slide73.xml"/><Relationship Id="rId76" Type="http://schemas.openxmlformats.org/officeDocument/2006/relationships/slide" Target="slides/slide74.xml"/><Relationship Id="rId77" Type="http://schemas.openxmlformats.org/officeDocument/2006/relationships/slide" Target="slides/slide75.xml"/><Relationship Id="rId78" Type="http://schemas.openxmlformats.org/officeDocument/2006/relationships/slide" Target="slides/slide76.xml"/><Relationship Id="rId79" Type="http://schemas.openxmlformats.org/officeDocument/2006/relationships/slide" Target="slides/slide77.xml"/><Relationship Id="rId90" Type="http://schemas.openxmlformats.org/officeDocument/2006/relationships/slide" Target="slides/slide88.xml"/><Relationship Id="rId91" Type="http://schemas.openxmlformats.org/officeDocument/2006/relationships/slide" Target="slides/slide89.xml"/><Relationship Id="rId92" Type="http://schemas.openxmlformats.org/officeDocument/2006/relationships/slide" Target="slides/slide90.xml"/><Relationship Id="rId93" Type="http://schemas.openxmlformats.org/officeDocument/2006/relationships/slide" Target="slides/slide91.xml"/><Relationship Id="rId94" Type="http://schemas.openxmlformats.org/officeDocument/2006/relationships/slide" Target="slides/slide92.xml"/><Relationship Id="rId95" Type="http://schemas.openxmlformats.org/officeDocument/2006/relationships/slide" Target="slides/slide93.xml"/><Relationship Id="rId96" Type="http://schemas.openxmlformats.org/officeDocument/2006/relationships/slide" Target="slides/slide94.xml"/><Relationship Id="rId97" Type="http://schemas.openxmlformats.org/officeDocument/2006/relationships/slide" Target="slides/slide95.xml"/><Relationship Id="rId98" Type="http://schemas.openxmlformats.org/officeDocument/2006/relationships/slide" Target="slides/slide96.xml"/><Relationship Id="rId99" Type="http://schemas.openxmlformats.org/officeDocument/2006/relationships/slide" Target="slides/slide9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60" Type="http://schemas.openxmlformats.org/officeDocument/2006/relationships/slide" Target="slides/slide58.xml"/><Relationship Id="rId61" Type="http://schemas.openxmlformats.org/officeDocument/2006/relationships/slide" Target="slides/slide59.xml"/><Relationship Id="rId62" Type="http://schemas.openxmlformats.org/officeDocument/2006/relationships/slide" Target="slides/slide60.xml"/><Relationship Id="rId63" Type="http://schemas.openxmlformats.org/officeDocument/2006/relationships/slide" Target="slides/slide61.xml"/><Relationship Id="rId64" Type="http://schemas.openxmlformats.org/officeDocument/2006/relationships/slide" Target="slides/slide62.xml"/><Relationship Id="rId65" Type="http://schemas.openxmlformats.org/officeDocument/2006/relationships/slide" Target="slides/slide63.xml"/><Relationship Id="rId66" Type="http://schemas.openxmlformats.org/officeDocument/2006/relationships/slide" Target="slides/slide64.xml"/><Relationship Id="rId67" Type="http://schemas.openxmlformats.org/officeDocument/2006/relationships/slide" Target="slides/slide65.xml"/><Relationship Id="rId68" Type="http://schemas.openxmlformats.org/officeDocument/2006/relationships/slide" Target="slides/slide66.xml"/><Relationship Id="rId69" Type="http://schemas.openxmlformats.org/officeDocument/2006/relationships/slide" Target="slides/slide67.xml"/><Relationship Id="rId100" Type="http://schemas.openxmlformats.org/officeDocument/2006/relationships/notesMaster" Target="notesMasters/notesMaster1.xml"/><Relationship Id="rId80" Type="http://schemas.openxmlformats.org/officeDocument/2006/relationships/slide" Target="slides/slide78.xml"/><Relationship Id="rId81" Type="http://schemas.openxmlformats.org/officeDocument/2006/relationships/slide" Target="slides/slide79.xml"/><Relationship Id="rId82" Type="http://schemas.openxmlformats.org/officeDocument/2006/relationships/slide" Target="slides/slide80.xml"/><Relationship Id="rId83" Type="http://schemas.openxmlformats.org/officeDocument/2006/relationships/slide" Target="slides/slide81.xml"/><Relationship Id="rId84" Type="http://schemas.openxmlformats.org/officeDocument/2006/relationships/slide" Target="slides/slide82.xml"/><Relationship Id="rId85" Type="http://schemas.openxmlformats.org/officeDocument/2006/relationships/slide" Target="slides/slide83.xml"/><Relationship Id="rId86" Type="http://schemas.openxmlformats.org/officeDocument/2006/relationships/slide" Target="slides/slide84.xml"/><Relationship Id="rId87" Type="http://schemas.openxmlformats.org/officeDocument/2006/relationships/slide" Target="slides/slide85.xml"/><Relationship Id="rId88" Type="http://schemas.openxmlformats.org/officeDocument/2006/relationships/slide" Target="slides/slide86.xml"/><Relationship Id="rId89" Type="http://schemas.openxmlformats.org/officeDocument/2006/relationships/slide" Target="slides/slide8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8EA5DA-F518-7149-9598-EC7DB20DD91E}" type="datetimeFigureOut">
              <a:rPr lang="en-US" smtClean="0"/>
              <a:t>1/24/17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BEFAB0-C925-094D-A5C3-D4CF669299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4546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38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38054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81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40855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83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80886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87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56938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37931725" indent="-37474525"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38CFCAE2-478E-7146-9778-BF77F4B9321B}" type="slidenum">
              <a:rPr lang="en-US" altLang="en-US" sz="1200" b="0"/>
              <a:pPr/>
              <a:t>97</a:t>
            </a:fld>
            <a:endParaRPr lang="en-US" altLang="en-US" sz="1200" b="0"/>
          </a:p>
        </p:txBody>
      </p:sp>
      <p:sp>
        <p:nvSpPr>
          <p:cNvPr id="62467" name="Rectangle 2"/>
          <p:cNvSpPr>
            <a:spLocks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62468" name="Rectangle 3"/>
          <p:cNvSpPr>
            <a:spLocks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029871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2"/>
          <p:cNvSpPr>
            <a:spLocks noChangeShapeType="1"/>
          </p:cNvSpPr>
          <p:nvPr/>
        </p:nvSpPr>
        <p:spPr bwMode="auto">
          <a:xfrm>
            <a:off x="-3175" y="2438400"/>
            <a:ext cx="9147175" cy="0"/>
          </a:xfrm>
          <a:prstGeom prst="line">
            <a:avLst/>
          </a:prstGeom>
          <a:noFill/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solidFill>
                <a:srgbClr val="3366FF"/>
              </a:solidFill>
              <a:latin typeface="Times New Roman" pitchFamily="18" charset="0"/>
            </a:endParaRPr>
          </a:p>
        </p:txBody>
      </p:sp>
      <p:sp>
        <p:nvSpPr>
          <p:cNvPr id="5" name="Arc 3"/>
          <p:cNvSpPr>
            <a:spLocks/>
          </p:cNvSpPr>
          <p:nvPr/>
        </p:nvSpPr>
        <p:spPr bwMode="auto">
          <a:xfrm>
            <a:off x="0" y="842963"/>
            <a:ext cx="2895600" cy="6018212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>
            <a:noFill/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solidFill>
                <a:srgbClr val="3366FF"/>
              </a:solidFill>
              <a:latin typeface="Times New Roman" pitchFamily="18" charset="0"/>
            </a:endParaRPr>
          </a:p>
        </p:txBody>
      </p:sp>
      <p:sp>
        <p:nvSpPr>
          <p:cNvPr id="12292" name="Rectangle 4"/>
          <p:cNvSpPr>
            <a:spLocks noGrp="1" noChangeArrowheads="1"/>
          </p:cNvSpPr>
          <p:nvPr>
            <p:ph type="ctrTitle" sz="quarter"/>
          </p:nvPr>
        </p:nvSpPr>
        <p:spPr>
          <a:xfrm>
            <a:off x="2057400" y="914400"/>
            <a:ext cx="6627813" cy="1524000"/>
          </a:xfrm>
        </p:spPr>
        <p:txBody>
          <a:bodyPr anchor="b"/>
          <a:lstStyle>
            <a:lvl1pPr>
              <a:lnSpc>
                <a:spcPct val="80000"/>
              </a:lnSpc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293" name="Rectangle 5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3505200" y="2743200"/>
            <a:ext cx="4572000" cy="1752600"/>
          </a:xfrm>
        </p:spPr>
        <p:txBody>
          <a:bodyPr/>
          <a:lstStyle>
            <a:lvl1pPr marL="0" indent="0">
              <a:buFont typeface="Monotype Sorts" pitchFamily="2" charset="2"/>
              <a:buNone/>
              <a:defRPr sz="2300"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dt" sz="quarter" idx="10"/>
          </p:nvPr>
        </p:nvSpPr>
        <p:spPr>
          <a:xfrm>
            <a:off x="304800" y="6248400"/>
            <a:ext cx="1905000" cy="457200"/>
          </a:xfrm>
        </p:spPr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endParaRPr lang="en-US">
              <a:solidFill>
                <a:srgbClr val="FFCC00"/>
              </a:solidFill>
            </a:endParaRPr>
          </a:p>
        </p:txBody>
      </p:sp>
      <p:sp>
        <p:nvSpPr>
          <p:cNvPr id="7" name="Rectangle 7"/>
          <p:cNvSpPr>
            <a:spLocks noGrp="1" noChangeArrowheads="1"/>
          </p:cNvSpPr>
          <p:nvPr>
            <p:ph type="ftr" sz="quarter" idx="11"/>
          </p:nvPr>
        </p:nvSpPr>
        <p:spPr>
          <a:xfrm>
            <a:off x="3581400" y="6248400"/>
            <a:ext cx="2895600" cy="457200"/>
          </a:xfrm>
        </p:spPr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endParaRPr lang="en-US">
              <a:solidFill>
                <a:srgbClr val="FFCC00"/>
              </a:solidFill>
            </a:endParaRPr>
          </a:p>
        </p:txBody>
      </p:sp>
      <p:sp>
        <p:nvSpPr>
          <p:cNvPr id="8" name="Rectangle 8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010400" y="6248400"/>
            <a:ext cx="1905000" cy="457200"/>
          </a:xfrm>
        </p:spPr>
        <p:txBody>
          <a:bodyPr/>
          <a:lstStyle>
            <a:lvl1pPr>
              <a:defRPr>
                <a:latin typeface="Arial" charset="0"/>
              </a:defRPr>
            </a:lvl1pPr>
          </a:lstStyle>
          <a:p>
            <a:fld id="{5B824BA0-7EAA-B644-981D-AEE32D073343}" type="slidenum">
              <a:rPr lang="en-US" altLang="en-US">
                <a:solidFill>
                  <a:srgbClr val="FFCC00"/>
                </a:solidFill>
              </a:rPr>
              <a:pPr/>
              <a:t>‹#›</a:t>
            </a:fld>
            <a:endParaRPr lang="en-US" altLang="en-US">
              <a:solidFill>
                <a:srgbClr val="FFCC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79997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CC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CC00"/>
              </a:solidFill>
            </a:endParaRP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D057B1B-BD23-DA4C-86B7-F6102E23E60B}" type="slidenum">
              <a:rPr lang="en-US" altLang="en-US">
                <a:solidFill>
                  <a:srgbClr val="FFCC00"/>
                </a:solidFill>
              </a:rPr>
              <a:pPr/>
              <a:t>‹#›</a:t>
            </a:fld>
            <a:endParaRPr lang="en-US" altLang="en-US">
              <a:solidFill>
                <a:srgbClr val="FFCC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80736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19900" y="533400"/>
            <a:ext cx="2095500" cy="57912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3400" y="533400"/>
            <a:ext cx="6134100" cy="57912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CC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CC00"/>
              </a:solidFill>
            </a:endParaRP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AB71070-AD21-A147-8145-E0D14F532D84}" type="slidenum">
              <a:rPr lang="en-US" altLang="en-US">
                <a:solidFill>
                  <a:srgbClr val="FFCC00"/>
                </a:solidFill>
              </a:rPr>
              <a:pPr/>
              <a:t>‹#›</a:t>
            </a:fld>
            <a:endParaRPr lang="en-US" altLang="en-US">
              <a:solidFill>
                <a:srgbClr val="FFCC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23603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E44E9-D9AA-7144-8DE8-CB8A8603C695}" type="datetimeFigureOut">
              <a:rPr lang="en-US" smtClean="0"/>
              <a:t>1/24/17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7473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E44E9-D9AA-7144-8DE8-CB8A8603C695}" type="datetimeFigureOut">
              <a:rPr lang="en-US" smtClean="0"/>
              <a:t>1/24/17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3029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E44E9-D9AA-7144-8DE8-CB8A8603C695}" type="datetimeFigureOut">
              <a:rPr lang="en-US" smtClean="0"/>
              <a:t>1/24/17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01902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E44E9-D9AA-7144-8DE8-CB8A8603C695}" type="datetimeFigureOut">
              <a:rPr lang="en-US" smtClean="0"/>
              <a:t>1/24/17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4016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E44E9-D9AA-7144-8DE8-CB8A8603C695}" type="datetimeFigureOut">
              <a:rPr lang="en-US" smtClean="0"/>
              <a:t>1/24/17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3712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E44E9-D9AA-7144-8DE8-CB8A8603C695}" type="datetimeFigureOut">
              <a:rPr lang="en-US" smtClean="0"/>
              <a:t>1/24/17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38789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E44E9-D9AA-7144-8DE8-CB8A8603C695}" type="datetimeFigureOut">
              <a:rPr lang="en-US" smtClean="0"/>
              <a:t>1/24/17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12807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E44E9-D9AA-7144-8DE8-CB8A8603C695}" type="datetimeFigureOut">
              <a:rPr lang="en-US" smtClean="0"/>
              <a:t>1/24/17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9299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CC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CC00"/>
              </a:solidFill>
            </a:endParaRP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DF10949-C82C-934B-8641-20743F9B338D}" type="slidenum">
              <a:rPr lang="en-US" altLang="en-US">
                <a:solidFill>
                  <a:srgbClr val="FFCC00"/>
                </a:solidFill>
              </a:rPr>
              <a:pPr/>
              <a:t>‹#›</a:t>
            </a:fld>
            <a:endParaRPr lang="en-US" altLang="en-US">
              <a:solidFill>
                <a:srgbClr val="FFCC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052909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E44E9-D9AA-7144-8DE8-CB8A8603C695}" type="datetimeFigureOut">
              <a:rPr lang="en-US" smtClean="0"/>
              <a:t>1/24/17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65343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E44E9-D9AA-7144-8DE8-CB8A8603C695}" type="datetimeFigureOut">
              <a:rPr lang="en-US" smtClean="0"/>
              <a:t>1/24/17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60982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E44E9-D9AA-7144-8DE8-CB8A8603C695}" type="datetimeFigureOut">
              <a:rPr lang="en-US" smtClean="0"/>
              <a:t>1/24/17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77894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CD22D-62C3-4F29-8493-06C9B0E7A3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054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CC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CC00"/>
              </a:solidFill>
            </a:endParaRP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A67474C-EBE6-2C4C-B208-A657B040C3B7}" type="slidenum">
              <a:rPr lang="en-US" altLang="en-US">
                <a:solidFill>
                  <a:srgbClr val="FFCC00"/>
                </a:solidFill>
              </a:rPr>
              <a:pPr/>
              <a:t>‹#›</a:t>
            </a:fld>
            <a:endParaRPr lang="en-US" altLang="en-US">
              <a:solidFill>
                <a:srgbClr val="FFCC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53512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400" y="1143000"/>
            <a:ext cx="4114800" cy="5181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00600" y="1143000"/>
            <a:ext cx="4114800" cy="5181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CC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CC00"/>
              </a:solidFill>
            </a:endParaRP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5A70F84-24DE-1149-9F6F-0AB1F5A6D15D}" type="slidenum">
              <a:rPr lang="en-US" altLang="en-US">
                <a:solidFill>
                  <a:srgbClr val="FFCC00"/>
                </a:solidFill>
              </a:rPr>
              <a:pPr/>
              <a:t>‹#›</a:t>
            </a:fld>
            <a:endParaRPr lang="en-US" altLang="en-US">
              <a:solidFill>
                <a:srgbClr val="FFCC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26127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CC00"/>
              </a:solidFill>
            </a:endParaRPr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CC00"/>
              </a:solidFill>
            </a:endParaRPr>
          </a:p>
        </p:txBody>
      </p:sp>
      <p:sp>
        <p:nvSpPr>
          <p:cNvPr id="9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1DD3BEB-177A-6E47-A6BA-918AC1A5B78F}" type="slidenum">
              <a:rPr lang="en-US" altLang="en-US">
                <a:solidFill>
                  <a:srgbClr val="FFCC00"/>
                </a:solidFill>
              </a:rPr>
              <a:pPr/>
              <a:t>‹#›</a:t>
            </a:fld>
            <a:endParaRPr lang="en-US" altLang="en-US">
              <a:solidFill>
                <a:srgbClr val="FFCC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44164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CC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CC00"/>
              </a:solidFill>
            </a:endParaRP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23BA090-C35D-9F47-94BB-A2091BD8E0BB}" type="slidenum">
              <a:rPr lang="en-US" altLang="en-US">
                <a:solidFill>
                  <a:srgbClr val="FFCC00"/>
                </a:solidFill>
              </a:rPr>
              <a:pPr/>
              <a:t>‹#›</a:t>
            </a:fld>
            <a:endParaRPr lang="en-US" altLang="en-US">
              <a:solidFill>
                <a:srgbClr val="FFCC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13901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CC00"/>
              </a:solidFill>
            </a:endParaRPr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CC00"/>
              </a:solidFill>
            </a:endParaRPr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4BBFABC-914C-4149-9393-42A827E39BED}" type="slidenum">
              <a:rPr lang="en-US" altLang="en-US">
                <a:solidFill>
                  <a:srgbClr val="FFCC00"/>
                </a:solidFill>
              </a:rPr>
              <a:pPr/>
              <a:t>‹#›</a:t>
            </a:fld>
            <a:endParaRPr lang="en-US" altLang="en-US">
              <a:solidFill>
                <a:srgbClr val="FFCC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52885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CC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CC00"/>
              </a:solidFill>
            </a:endParaRP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843A1-F502-1B4D-B5E4-427E72F092C9}" type="slidenum">
              <a:rPr lang="en-US" altLang="en-US">
                <a:solidFill>
                  <a:srgbClr val="FFCC00"/>
                </a:solidFill>
              </a:rPr>
              <a:pPr/>
              <a:t>‹#›</a:t>
            </a:fld>
            <a:endParaRPr lang="en-US" altLang="en-US">
              <a:solidFill>
                <a:srgbClr val="FFCC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73287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CC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CC00"/>
              </a:solidFill>
            </a:endParaRP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36A842D-A80C-0446-BC60-511E0181E832}" type="slidenum">
              <a:rPr lang="en-US" altLang="en-US">
                <a:solidFill>
                  <a:srgbClr val="FFCC00"/>
                </a:solidFill>
              </a:rPr>
              <a:pPr/>
              <a:t>‹#›</a:t>
            </a:fld>
            <a:endParaRPr lang="en-US" altLang="en-US">
              <a:solidFill>
                <a:srgbClr val="FFCC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17260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theme" Target="../theme/theme2.xml"/><Relationship Id="rId14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533400" y="533400"/>
            <a:ext cx="81534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533400" y="1143000"/>
            <a:ext cx="83820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126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04800" y="6477000"/>
            <a:ext cx="19050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hlink"/>
                </a:solidFill>
                <a:latin typeface="+mn-lt"/>
              </a:defRPr>
            </a:lvl1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FFCC00"/>
              </a:solidFill>
            </a:endParaRPr>
          </a:p>
        </p:txBody>
      </p:sp>
      <p:sp>
        <p:nvSpPr>
          <p:cNvPr id="1127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581400" y="6477000"/>
            <a:ext cx="28956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ctr">
              <a:defRPr sz="1400">
                <a:solidFill>
                  <a:schemeClr val="hlink"/>
                </a:solidFill>
                <a:latin typeface="+mn-lt"/>
              </a:defRPr>
            </a:lvl1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FFCC00"/>
              </a:solidFill>
            </a:endParaRPr>
          </a:p>
        </p:txBody>
      </p:sp>
      <p:sp>
        <p:nvSpPr>
          <p:cNvPr id="1127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10400" y="6477000"/>
            <a:ext cx="19050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chemeClr val="hlink"/>
                </a:solidFill>
                <a:latin typeface="Helvetica" charset="0"/>
              </a:defRPr>
            </a:lvl1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fld id="{00085B42-2B1D-D34C-AC8F-1DA857B9CEF5}" type="slidenum">
              <a:rPr lang="en-US" altLang="en-US" smtClean="0">
                <a:solidFill>
                  <a:srgbClr val="FFCC00"/>
                </a:solidFill>
              </a:rPr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en-US" smtClean="0">
              <a:solidFill>
                <a:srgbClr val="FFCC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06695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kumimoji="1" sz="40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kumimoji="1" sz="4000" b="1">
          <a:solidFill>
            <a:schemeClr val="tx2"/>
          </a:solidFill>
          <a:latin typeface="Helvetica" pitchFamily="34" charset="0"/>
        </a:defRPr>
      </a:lvl2pPr>
      <a:lvl3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kumimoji="1" sz="4000" b="1">
          <a:solidFill>
            <a:schemeClr val="tx2"/>
          </a:solidFill>
          <a:latin typeface="Helvetica" pitchFamily="34" charset="0"/>
        </a:defRPr>
      </a:lvl3pPr>
      <a:lvl4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kumimoji="1" sz="4000" b="1">
          <a:solidFill>
            <a:schemeClr val="tx2"/>
          </a:solidFill>
          <a:latin typeface="Helvetica" pitchFamily="34" charset="0"/>
        </a:defRPr>
      </a:lvl4pPr>
      <a:lvl5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kumimoji="1" sz="4000" b="1">
          <a:solidFill>
            <a:schemeClr val="tx2"/>
          </a:solidFill>
          <a:latin typeface="Helvetica" pitchFamily="34" charset="0"/>
        </a:defRPr>
      </a:lvl5pPr>
      <a:lvl6pPr marL="457200"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kumimoji="1" sz="4000" b="1">
          <a:solidFill>
            <a:schemeClr val="tx2"/>
          </a:solidFill>
          <a:latin typeface="Helvetica" pitchFamily="34" charset="0"/>
        </a:defRPr>
      </a:lvl6pPr>
      <a:lvl7pPr marL="914400"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kumimoji="1" sz="4000" b="1">
          <a:solidFill>
            <a:schemeClr val="tx2"/>
          </a:solidFill>
          <a:latin typeface="Helvetica" pitchFamily="34" charset="0"/>
        </a:defRPr>
      </a:lvl7pPr>
      <a:lvl8pPr marL="1371600"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kumimoji="1" sz="4000" b="1">
          <a:solidFill>
            <a:schemeClr val="tx2"/>
          </a:solidFill>
          <a:latin typeface="Helvetica" pitchFamily="34" charset="0"/>
        </a:defRPr>
      </a:lvl8pPr>
      <a:lvl9pPr marL="1828800"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kumimoji="1" sz="4000" b="1">
          <a:solidFill>
            <a:schemeClr val="tx2"/>
          </a:solidFill>
          <a:latin typeface="Helvetica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75000"/>
        <a:buFont typeface="Monotype Sorts" charset="2"/>
        <a:buChar char="u"/>
        <a:defRPr kumimoji="1" sz="27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75000"/>
        <a:buFont typeface="Monotype Sorts" charset="2"/>
        <a:defRPr kumimoji="1" sz="20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65000"/>
        <a:buFont typeface="Monotype Sorts" charset="2"/>
        <a:buChar char="F"/>
        <a:defRPr kumimoji="1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100000"/>
        <a:buChar char="•"/>
        <a:defRPr kumimoji="1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100000"/>
        <a:buChar char="–"/>
        <a:defRPr kumimoji="1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100000"/>
        <a:buChar char="–"/>
        <a:defRPr kumimoji="1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100000"/>
        <a:buChar char="–"/>
        <a:defRPr kumimoji="1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100000"/>
        <a:buChar char="–"/>
        <a:defRPr kumimoji="1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100000"/>
        <a:buChar char="–"/>
        <a:defRPr kumimoji="1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EE44E9-D9AA-7144-8DE8-CB8A8603C695}" type="datetimeFigureOut">
              <a:rPr lang="en-US" smtClean="0"/>
              <a:t>1/24/17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4" descr="C:\Users\Chris\University\Teaching\cs221\WWW\slides\img\stanford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4775" y="5920797"/>
            <a:ext cx="908052" cy="90603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862974" y="6488668"/>
            <a:ext cx="3418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chemeClr val="bg1">
                    <a:lumMod val="65000"/>
                  </a:schemeClr>
                </a:solidFill>
                <a:latin typeface="+mj-lt"/>
              </a:rPr>
              <a:t>Piech, CS106A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+mj-lt"/>
              </a:rPr>
              <a:t>,</a:t>
            </a:r>
            <a:r>
              <a:rPr lang="en-US" baseline="0" dirty="0" smtClean="0">
                <a:solidFill>
                  <a:schemeClr val="bg1">
                    <a:lumMod val="65000"/>
                  </a:schemeClr>
                </a:solidFill>
                <a:latin typeface="+mj-lt"/>
              </a:rPr>
              <a:t> Stanford University</a:t>
            </a:r>
            <a:endParaRPr lang="en-US" dirty="0">
              <a:solidFill>
                <a:schemeClr val="bg1">
                  <a:lumMod val="6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980284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p:timing>
    <p:tnLst>
      <p:par>
        <p:cTn id="1" dur="indefinite" restart="never" nodeType="tmRoot"/>
      </p:par>
    </p:tnLst>
  </p:timing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8.png"/><Relationship Id="rId3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.png"/><Relationship Id="rId3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2.png"/><Relationship Id="rId3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4" Type="http://schemas.openxmlformats.org/officeDocument/2006/relationships/image" Target="../media/image18.tiff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6.tif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9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0.pn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1.pn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2.pn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4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233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82763" y="-979488"/>
            <a:ext cx="13060363" cy="7837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5235" name="Picture 4" descr="C:\Users\Chris\University\Teaching\cs221\WWW\slides\img\stanfor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6463" y="212725"/>
            <a:ext cx="2382837" cy="237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990600" y="4038600"/>
            <a:ext cx="7391399" cy="2133601"/>
          </a:xfrm>
          <a:prstGeom prst="rect">
            <a:avLst/>
          </a:prstGeom>
          <a:solidFill>
            <a:schemeClr val="accent1">
              <a:lumMod val="20000"/>
              <a:lumOff val="80000"/>
              <a:alpha val="60000"/>
            </a:schemeClr>
          </a:solidFill>
          <a:ln w="38100" cap="flat" cmpd="sng" algn="ctr">
            <a:solidFill>
              <a:srgbClr val="0000FF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Methods</a:t>
            </a:r>
            <a:endParaRPr lang="en-US" sz="4000" b="1" dirty="0" smtClean="0">
              <a:solidFill>
                <a:schemeClr val="tx1"/>
              </a:solidFill>
              <a:latin typeface="Century Gothic"/>
              <a:cs typeface="Century Gothic"/>
            </a:endParaRPr>
          </a:p>
          <a:p>
            <a:r>
              <a:rPr lang="en-US" sz="2400" b="1" dirty="0">
                <a:solidFill>
                  <a:schemeClr val="tx1"/>
                </a:solidFill>
                <a:latin typeface="Century Gothic"/>
                <a:cs typeface="Century Gothic"/>
              </a:rPr>
              <a:t>Chris Piech</a:t>
            </a:r>
          </a:p>
          <a:p>
            <a:r>
              <a:rPr lang="en-US" sz="2400" b="1" dirty="0">
                <a:solidFill>
                  <a:schemeClr val="tx1"/>
                </a:solidFill>
                <a:latin typeface="Century Gothic"/>
                <a:cs typeface="Century Gothic"/>
              </a:rPr>
              <a:t>CS106A, Stanford </a:t>
            </a:r>
            <a:r>
              <a:rPr lang="en-US" sz="24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University</a:t>
            </a:r>
            <a:endParaRPr lang="en-US" sz="24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564780" y="6401009"/>
            <a:ext cx="4198750" cy="276999"/>
          </a:xfrm>
          <a:prstGeom prst="rect">
            <a:avLst/>
          </a:prstGeom>
          <a:solidFill>
            <a:srgbClr val="FFFFFF">
              <a:alpha val="72941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This is Method Man. He is part of the Wu Tang Clan. </a:t>
            </a:r>
            <a:r>
              <a:rPr lang="en-US" sz="1200" dirty="0" smtClean="0">
                <a:sym typeface="Wingdings"/>
              </a:rPr>
              <a:t>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376190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881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2563" y="571500"/>
            <a:ext cx="2444750" cy="2444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882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0313" y="2493963"/>
            <a:ext cx="5465762" cy="3827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smtClean="0">
                <a:solidFill>
                  <a:srgbClr val="000000"/>
                </a:solidFill>
                <a:latin typeface="Century Gothic"/>
                <a:cs typeface="Century Gothic"/>
              </a:rPr>
              <a:t>Methods are Like Toasters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677572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905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2563" y="571500"/>
            <a:ext cx="2444750" cy="2444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906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0313" y="2493963"/>
            <a:ext cx="5465762" cy="3827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90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1263" y="547688"/>
            <a:ext cx="2011362" cy="2414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smtClean="0">
                <a:solidFill>
                  <a:srgbClr val="000000"/>
                </a:solidFill>
                <a:latin typeface="Century Gothic"/>
                <a:cs typeface="Century Gothic"/>
              </a:rPr>
              <a:t>Methods are Like Toasters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  <p:sp>
        <p:nvSpPr>
          <p:cNvPr id="123909" name="TextBox 9"/>
          <p:cNvSpPr txBox="1">
            <a:spLocks noChangeArrowheads="1"/>
          </p:cNvSpPr>
          <p:nvPr/>
        </p:nvSpPr>
        <p:spPr bwMode="auto">
          <a:xfrm>
            <a:off x="6753225" y="2727325"/>
            <a:ext cx="9207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>
                <a:solidFill>
                  <a:srgbClr val="010000"/>
                </a:solidFill>
              </a:rPr>
              <a:t>return</a:t>
            </a:r>
          </a:p>
        </p:txBody>
      </p:sp>
    </p:spTree>
    <p:extLst>
      <p:ext uri="{BB962C8B-B14F-4D97-AF65-F5344CB8AC3E}">
        <p14:creationId xmlns:p14="http://schemas.microsoft.com/office/powerpoint/2010/main" val="32351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929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0313" y="2493963"/>
            <a:ext cx="5465762" cy="3827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smtClean="0">
                <a:solidFill>
                  <a:srgbClr val="000000"/>
                </a:solidFill>
                <a:latin typeface="Century Gothic"/>
                <a:cs typeface="Century Gothic"/>
              </a:rPr>
              <a:t>Methods are Like Toasters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4053774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95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0313" y="2493963"/>
            <a:ext cx="5465762" cy="3827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smtClean="0">
                <a:solidFill>
                  <a:srgbClr val="000000"/>
                </a:solidFill>
                <a:latin typeface="Century Gothic"/>
                <a:cs typeface="Century Gothic"/>
              </a:rPr>
              <a:t>Methods are Like Toasters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  <p:pic>
        <p:nvPicPr>
          <p:cNvPr id="125955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09638"/>
            <a:ext cx="2378075" cy="1903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88829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977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0313" y="2493963"/>
            <a:ext cx="5465762" cy="3827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smtClean="0">
                <a:solidFill>
                  <a:srgbClr val="000000"/>
                </a:solidFill>
                <a:latin typeface="Century Gothic"/>
                <a:cs typeface="Century Gothic"/>
              </a:rPr>
              <a:t>Methods are Like Toasters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  <p:pic>
        <p:nvPicPr>
          <p:cNvPr id="126979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09638"/>
            <a:ext cx="2378075" cy="1903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6980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8338" y="836613"/>
            <a:ext cx="2552700" cy="2043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82085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001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0313" y="2493963"/>
            <a:ext cx="5465762" cy="3827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smtClean="0">
                <a:solidFill>
                  <a:srgbClr val="000000"/>
                </a:solidFill>
                <a:latin typeface="Century Gothic"/>
                <a:cs typeface="Century Gothic"/>
              </a:rPr>
              <a:t>Methods are Like Toasters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  <p:pic>
        <p:nvPicPr>
          <p:cNvPr id="12800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8163" y="793750"/>
            <a:ext cx="2451100" cy="196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8004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2563" y="571500"/>
            <a:ext cx="2444750" cy="2444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27277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025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0313" y="2493963"/>
            <a:ext cx="5465762" cy="3827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smtClean="0">
                <a:solidFill>
                  <a:srgbClr val="000000"/>
                </a:solidFill>
                <a:latin typeface="Century Gothic"/>
                <a:cs typeface="Century Gothic"/>
              </a:rPr>
              <a:t>Methods are Like Toasters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176365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049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8563" y="2466975"/>
            <a:ext cx="5576887" cy="3906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smtClean="0">
                <a:solidFill>
                  <a:srgbClr val="000000"/>
                </a:solidFill>
                <a:latin typeface="Century Gothic"/>
                <a:cs typeface="Century Gothic"/>
              </a:rPr>
              <a:t>Methods are Like Toasters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215173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073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8563" y="2466975"/>
            <a:ext cx="5576887" cy="3906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smtClean="0">
                <a:solidFill>
                  <a:srgbClr val="000000"/>
                </a:solidFill>
                <a:latin typeface="Century Gothic"/>
                <a:cs typeface="Century Gothic"/>
              </a:rPr>
              <a:t>Methods are Like Toasters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  <p:pic>
        <p:nvPicPr>
          <p:cNvPr id="13107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8863" y="3463925"/>
            <a:ext cx="3135312" cy="2509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89029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097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8563" y="2466975"/>
            <a:ext cx="5576887" cy="3906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smtClean="0">
                <a:solidFill>
                  <a:srgbClr val="000000"/>
                </a:solidFill>
                <a:latin typeface="Century Gothic"/>
                <a:cs typeface="Century Gothic"/>
              </a:rPr>
              <a:t>Methods are Like Toasters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  <p:pic>
        <p:nvPicPr>
          <p:cNvPr id="132099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0788" y="3484563"/>
            <a:ext cx="2501900" cy="1878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28113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7" name="TextBox 1"/>
          <p:cNvSpPr txBox="1">
            <a:spLocks noChangeArrowheads="1"/>
          </p:cNvSpPr>
          <p:nvPr/>
        </p:nvSpPr>
        <p:spPr bwMode="auto">
          <a:xfrm>
            <a:off x="725488" y="1843088"/>
            <a:ext cx="7693025" cy="2586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3600" b="1" i="1" dirty="0"/>
              <a:t>Civilization advances by extending the number of operations we can perform without thinking about them.</a:t>
            </a:r>
          </a:p>
          <a:p>
            <a:endParaRPr lang="en-US" sz="1800" dirty="0"/>
          </a:p>
          <a:p>
            <a:r>
              <a:rPr lang="en-US" sz="3600" dirty="0"/>
              <a:t>		-Alfred North Whitehead</a:t>
            </a:r>
          </a:p>
        </p:txBody>
      </p:sp>
    </p:spTree>
    <p:extLst>
      <p:ext uri="{BB962C8B-B14F-4D97-AF65-F5344CB8AC3E}">
        <p14:creationId xmlns:p14="http://schemas.microsoft.com/office/powerpoint/2010/main" val="1418760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21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0313" y="2493963"/>
            <a:ext cx="5465762" cy="3827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smtClean="0">
                <a:solidFill>
                  <a:srgbClr val="000000"/>
                </a:solidFill>
                <a:latin typeface="Century Gothic"/>
                <a:cs typeface="Century Gothic"/>
              </a:rPr>
              <a:t>Methods are Like Toasters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  <p:pic>
        <p:nvPicPr>
          <p:cNvPr id="133123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650" y="1012825"/>
            <a:ext cx="1944688" cy="194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24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8338" y="836613"/>
            <a:ext cx="2552700" cy="2043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25" name="TextBox 8"/>
          <p:cNvSpPr txBox="1">
            <a:spLocks noChangeArrowheads="1"/>
          </p:cNvSpPr>
          <p:nvPr/>
        </p:nvSpPr>
        <p:spPr bwMode="auto">
          <a:xfrm>
            <a:off x="360498" y="2770188"/>
            <a:ext cx="173962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dirty="0">
                <a:solidFill>
                  <a:srgbClr val="010000"/>
                </a:solidFill>
              </a:rPr>
              <a:t>p</a:t>
            </a:r>
            <a:r>
              <a:rPr lang="en-US" dirty="0" smtClean="0">
                <a:solidFill>
                  <a:srgbClr val="010000"/>
                </a:solidFill>
              </a:rPr>
              <a:t>arameter(s)</a:t>
            </a:r>
            <a:endParaRPr lang="en-US" dirty="0">
              <a:solidFill>
                <a:srgbClr val="010000"/>
              </a:solidFill>
            </a:endParaRPr>
          </a:p>
        </p:txBody>
      </p:sp>
      <p:pic>
        <p:nvPicPr>
          <p:cNvPr id="133126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2563" y="571500"/>
            <a:ext cx="2444750" cy="2444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27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1263" y="547688"/>
            <a:ext cx="2011362" cy="2414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28" name="TextBox 12"/>
          <p:cNvSpPr txBox="1">
            <a:spLocks noChangeArrowheads="1"/>
          </p:cNvSpPr>
          <p:nvPr/>
        </p:nvSpPr>
        <p:spPr bwMode="auto">
          <a:xfrm>
            <a:off x="6753225" y="2727325"/>
            <a:ext cx="9207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>
                <a:solidFill>
                  <a:srgbClr val="010000"/>
                </a:solidFill>
              </a:rPr>
              <a:t>return</a:t>
            </a:r>
          </a:p>
        </p:txBody>
      </p:sp>
    </p:spTree>
    <p:extLst>
      <p:ext uri="{BB962C8B-B14F-4D97-AF65-F5344CB8AC3E}">
        <p14:creationId xmlns:p14="http://schemas.microsoft.com/office/powerpoint/2010/main" val="438885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 smtClean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kumimoji="1" lang="en-US" sz="2400" b="1" dirty="0" smtClean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kumimoji="1" lang="en-US" sz="2400" b="1" dirty="0" smtClean="0">
                <a:solidFill>
                  <a:srgbClr val="000000"/>
                </a:solidFill>
                <a:latin typeface="Courier New" charset="0"/>
              </a:rPr>
              <a:t>  </a:t>
            </a:r>
            <a:r>
              <a:rPr kumimoji="1" lang="en-US" sz="2400" b="1" dirty="0" smtClean="0">
                <a:solidFill>
                  <a:srgbClr val="A50040"/>
                </a:solidFill>
                <a:latin typeface="Courier New" charset="0"/>
              </a:rPr>
              <a:t>double</a:t>
            </a:r>
            <a:r>
              <a:rPr kumimoji="1" lang="en-US" sz="2400" b="1" dirty="0" smtClean="0">
                <a:solidFill>
                  <a:srgbClr val="000000"/>
                </a:solidFill>
                <a:latin typeface="Courier New" charset="0"/>
              </a:rPr>
              <a:t> mid = average(5.0, 10.2);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kumimoji="1" lang="en-US" sz="2400" b="1" dirty="0" smtClean="0">
                <a:solidFill>
                  <a:srgbClr val="000000"/>
                </a:solidFill>
                <a:latin typeface="Courier New" charset="0"/>
              </a:rPr>
              <a:t>  </a:t>
            </a:r>
            <a:r>
              <a:rPr kumimoji="1" lang="en-US" sz="2400" b="1" dirty="0" err="1" smtClean="0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kumimoji="1" lang="en-US" sz="2400" b="1" dirty="0" smtClean="0">
                <a:solidFill>
                  <a:srgbClr val="000000"/>
                </a:solidFill>
                <a:latin typeface="Courier New" charset="0"/>
              </a:rPr>
              <a:t>(mid);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 smtClean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 smtClean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double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average(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a,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b)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 smtClean="0">
                <a:solidFill>
                  <a:srgbClr val="A50040"/>
                </a:solidFill>
                <a:latin typeface="Courier New" charset="0"/>
              </a:rPr>
              <a:t>double </a:t>
            </a:r>
            <a:r>
              <a:rPr lang="en-US" sz="2400" b="1" dirty="0" smtClean="0">
                <a:solidFill>
                  <a:srgbClr val="000000"/>
                </a:solidFill>
                <a:latin typeface="Courier New" charset="0"/>
              </a:rPr>
              <a:t>sum = a + b;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 smtClean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400" b="1" dirty="0" smtClean="0">
                <a:solidFill>
                  <a:srgbClr val="B70051"/>
                </a:solidFill>
                <a:latin typeface="Courier New" charset="0"/>
              </a:rPr>
              <a:t>return</a:t>
            </a:r>
            <a:r>
              <a:rPr lang="en-US" sz="2400" b="1" dirty="0" smtClean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 smtClean="0">
                <a:solidFill>
                  <a:srgbClr val="000000"/>
                </a:solidFill>
                <a:latin typeface="Courier New" charset="0"/>
              </a:rPr>
              <a:t>sum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/ 2;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smtClean="0">
                <a:solidFill>
                  <a:srgbClr val="000000"/>
                </a:solidFill>
                <a:latin typeface="Century Gothic"/>
                <a:cs typeface="Century Gothic"/>
              </a:rPr>
              <a:t>Anatomy of a method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080230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 smtClean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kumimoji="1" lang="en-US" sz="2400" b="1" dirty="0" smtClean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kumimoji="1" lang="en-US" sz="2400" b="1" dirty="0" smtClean="0">
                <a:solidFill>
                  <a:srgbClr val="000000"/>
                </a:solidFill>
                <a:latin typeface="Courier New" charset="0"/>
              </a:rPr>
              <a:t>  </a:t>
            </a:r>
            <a:r>
              <a:rPr kumimoji="1" lang="en-US" sz="2400" b="1" dirty="0" smtClean="0">
                <a:solidFill>
                  <a:srgbClr val="A50040"/>
                </a:solidFill>
                <a:latin typeface="Courier New" charset="0"/>
              </a:rPr>
              <a:t>double</a:t>
            </a:r>
            <a:r>
              <a:rPr kumimoji="1" lang="en-US" sz="2400" b="1" dirty="0" smtClean="0">
                <a:solidFill>
                  <a:srgbClr val="000000"/>
                </a:solidFill>
                <a:latin typeface="Courier New" charset="0"/>
              </a:rPr>
              <a:t> mid = average(5.0, 10.2);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kumimoji="1" lang="en-US" sz="2400" b="1" dirty="0" smtClean="0">
                <a:solidFill>
                  <a:srgbClr val="000000"/>
                </a:solidFill>
                <a:latin typeface="Courier New" charset="0"/>
              </a:rPr>
              <a:t>  </a:t>
            </a:r>
            <a:r>
              <a:rPr kumimoji="1" lang="en-US" sz="2400" b="1" dirty="0" err="1" smtClean="0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kumimoji="1" lang="en-US" sz="2400" b="1" dirty="0" smtClean="0">
                <a:solidFill>
                  <a:srgbClr val="000000"/>
                </a:solidFill>
                <a:latin typeface="Courier New" charset="0"/>
              </a:rPr>
              <a:t>(mid);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 smtClean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 smtClean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double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average(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a,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b)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 smtClean="0">
                <a:solidFill>
                  <a:srgbClr val="A50040"/>
                </a:solidFill>
                <a:latin typeface="Courier New" charset="0"/>
              </a:rPr>
              <a:t>double </a:t>
            </a:r>
            <a:r>
              <a:rPr lang="en-US" sz="2400" b="1" dirty="0" smtClean="0">
                <a:solidFill>
                  <a:srgbClr val="000000"/>
                </a:solidFill>
                <a:latin typeface="Courier New" charset="0"/>
              </a:rPr>
              <a:t>sum = a + b;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 smtClean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400" b="1" dirty="0" smtClean="0">
                <a:solidFill>
                  <a:srgbClr val="B70051"/>
                </a:solidFill>
                <a:latin typeface="Courier New" charset="0"/>
              </a:rPr>
              <a:t>return</a:t>
            </a:r>
            <a:r>
              <a:rPr lang="en-US" sz="2400" b="1" dirty="0" smtClean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 smtClean="0">
                <a:solidFill>
                  <a:srgbClr val="000000"/>
                </a:solidFill>
                <a:latin typeface="Courier New" charset="0"/>
              </a:rPr>
              <a:t>sum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/ 2;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smtClean="0">
                <a:solidFill>
                  <a:srgbClr val="000000"/>
                </a:solidFill>
                <a:latin typeface="Century Gothic"/>
                <a:cs typeface="Century Gothic"/>
              </a:rPr>
              <a:t>Anatomy of a method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09136" y="3782972"/>
            <a:ext cx="26899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m</a:t>
            </a:r>
            <a:r>
              <a:rPr lang="en-US" sz="2400" dirty="0" smtClean="0">
                <a:solidFill>
                  <a:srgbClr val="0000FF"/>
                </a:solidFill>
              </a:rPr>
              <a:t>ethod </a:t>
            </a:r>
            <a:r>
              <a:rPr lang="en-US" sz="2400" dirty="0" smtClean="0">
                <a:solidFill>
                  <a:srgbClr val="0000FF"/>
                </a:solidFill>
              </a:rPr>
              <a:t>“definition”</a:t>
            </a:r>
            <a:endParaRPr lang="en-US" sz="2400" dirty="0">
              <a:solidFill>
                <a:srgbClr val="0000FF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289694" y="4411082"/>
            <a:ext cx="8284963" cy="1903453"/>
          </a:xfrm>
          <a:prstGeom prst="roundRect">
            <a:avLst/>
          </a:prstGeom>
          <a:noFill/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2094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 smtClean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kumimoji="1" lang="en-US" sz="2400" b="1" dirty="0" smtClean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kumimoji="1" lang="en-US" sz="2400" b="1" dirty="0" smtClean="0">
                <a:solidFill>
                  <a:srgbClr val="000000"/>
                </a:solidFill>
                <a:latin typeface="Courier New" charset="0"/>
              </a:rPr>
              <a:t>  </a:t>
            </a:r>
            <a:r>
              <a:rPr kumimoji="1" lang="en-US" sz="2400" b="1" dirty="0" smtClean="0">
                <a:solidFill>
                  <a:srgbClr val="A50040"/>
                </a:solidFill>
                <a:latin typeface="Courier New" charset="0"/>
              </a:rPr>
              <a:t>double</a:t>
            </a:r>
            <a:r>
              <a:rPr kumimoji="1" lang="en-US" sz="2400" b="1" dirty="0" smtClean="0">
                <a:solidFill>
                  <a:srgbClr val="000000"/>
                </a:solidFill>
                <a:latin typeface="Courier New" charset="0"/>
              </a:rPr>
              <a:t> mid = average(5.0, 10.2);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kumimoji="1" lang="en-US" sz="2400" b="1" dirty="0" smtClean="0">
                <a:solidFill>
                  <a:srgbClr val="000000"/>
                </a:solidFill>
                <a:latin typeface="Courier New" charset="0"/>
              </a:rPr>
              <a:t>  </a:t>
            </a:r>
            <a:r>
              <a:rPr kumimoji="1" lang="en-US" sz="2400" b="1" dirty="0" err="1" smtClean="0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kumimoji="1" lang="en-US" sz="2400" b="1" dirty="0" smtClean="0">
                <a:solidFill>
                  <a:srgbClr val="000000"/>
                </a:solidFill>
                <a:latin typeface="Courier New" charset="0"/>
              </a:rPr>
              <a:t>(mid);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 smtClean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 smtClean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double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average(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a,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b)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 smtClean="0">
                <a:solidFill>
                  <a:srgbClr val="A50040"/>
                </a:solidFill>
                <a:latin typeface="Courier New" charset="0"/>
              </a:rPr>
              <a:t>double </a:t>
            </a:r>
            <a:r>
              <a:rPr lang="en-US" sz="2400" b="1" dirty="0" smtClean="0">
                <a:solidFill>
                  <a:srgbClr val="000000"/>
                </a:solidFill>
                <a:latin typeface="Courier New" charset="0"/>
              </a:rPr>
              <a:t>sum = a + b;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 smtClean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400" b="1" dirty="0" smtClean="0">
                <a:solidFill>
                  <a:srgbClr val="B70051"/>
                </a:solidFill>
                <a:latin typeface="Courier New" charset="0"/>
              </a:rPr>
              <a:t>return</a:t>
            </a:r>
            <a:r>
              <a:rPr lang="en-US" sz="2400" b="1" dirty="0" smtClean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 smtClean="0">
                <a:solidFill>
                  <a:srgbClr val="000000"/>
                </a:solidFill>
                <a:latin typeface="Courier New" charset="0"/>
              </a:rPr>
              <a:t>sum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/ 2;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smtClean="0">
                <a:solidFill>
                  <a:srgbClr val="000000"/>
                </a:solidFill>
                <a:latin typeface="Century Gothic"/>
                <a:cs typeface="Century Gothic"/>
              </a:rPr>
              <a:t>Anatomy of a method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4465317" y="4437732"/>
            <a:ext cx="3727925" cy="518873"/>
          </a:xfrm>
          <a:prstGeom prst="roundRect">
            <a:avLst/>
          </a:prstGeom>
          <a:noFill/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270986" y="3693887"/>
            <a:ext cx="20693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Input expected</a:t>
            </a:r>
            <a:endParaRPr lang="en-US" sz="2400" dirty="0">
              <a:solidFill>
                <a:srgbClr val="0000FF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85799" y="3714699"/>
            <a:ext cx="22986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Output expected</a:t>
            </a:r>
            <a:endParaRPr lang="en-US" sz="2400" dirty="0">
              <a:solidFill>
                <a:srgbClr val="0000FF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1761547" y="4437732"/>
            <a:ext cx="1310919" cy="518873"/>
          </a:xfrm>
          <a:prstGeom prst="roundRect">
            <a:avLst/>
          </a:prstGeom>
          <a:noFill/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5721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 smtClean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kumimoji="1" lang="en-US" sz="2400" b="1" dirty="0" smtClean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kumimoji="1" lang="en-US" sz="2400" b="1" dirty="0" smtClean="0">
                <a:solidFill>
                  <a:srgbClr val="000000"/>
                </a:solidFill>
                <a:latin typeface="Courier New" charset="0"/>
              </a:rPr>
              <a:t>  </a:t>
            </a:r>
            <a:r>
              <a:rPr kumimoji="1" lang="en-US" sz="2400" b="1" dirty="0" smtClean="0">
                <a:solidFill>
                  <a:srgbClr val="A50040"/>
                </a:solidFill>
                <a:latin typeface="Courier New" charset="0"/>
              </a:rPr>
              <a:t>double</a:t>
            </a:r>
            <a:r>
              <a:rPr kumimoji="1" lang="en-US" sz="2400" b="1" dirty="0" smtClean="0">
                <a:solidFill>
                  <a:srgbClr val="000000"/>
                </a:solidFill>
                <a:latin typeface="Courier New" charset="0"/>
              </a:rPr>
              <a:t> mid = average(5.0, 10.2);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kumimoji="1" lang="en-US" sz="2400" b="1" dirty="0" smtClean="0">
                <a:solidFill>
                  <a:srgbClr val="000000"/>
                </a:solidFill>
                <a:latin typeface="Courier New" charset="0"/>
              </a:rPr>
              <a:t>  </a:t>
            </a:r>
            <a:r>
              <a:rPr kumimoji="1" lang="en-US" sz="2400" b="1" dirty="0" err="1" smtClean="0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kumimoji="1" lang="en-US" sz="2400" b="1" dirty="0" smtClean="0">
                <a:solidFill>
                  <a:srgbClr val="000000"/>
                </a:solidFill>
                <a:latin typeface="Courier New" charset="0"/>
              </a:rPr>
              <a:t>(mid);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 smtClean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 smtClean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double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average(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a,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b)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 smtClean="0">
                <a:solidFill>
                  <a:srgbClr val="A50040"/>
                </a:solidFill>
                <a:latin typeface="Courier New" charset="0"/>
              </a:rPr>
              <a:t>double </a:t>
            </a:r>
            <a:r>
              <a:rPr lang="en-US" sz="2400" b="1" dirty="0" smtClean="0">
                <a:solidFill>
                  <a:srgbClr val="000000"/>
                </a:solidFill>
                <a:latin typeface="Courier New" charset="0"/>
              </a:rPr>
              <a:t>sum = a + b;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 smtClean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400" b="1" dirty="0" smtClean="0">
                <a:solidFill>
                  <a:srgbClr val="B70051"/>
                </a:solidFill>
                <a:latin typeface="Courier New" charset="0"/>
              </a:rPr>
              <a:t>return</a:t>
            </a:r>
            <a:r>
              <a:rPr lang="en-US" sz="2400" b="1" dirty="0" smtClean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 smtClean="0">
                <a:solidFill>
                  <a:srgbClr val="000000"/>
                </a:solidFill>
                <a:latin typeface="Courier New" charset="0"/>
              </a:rPr>
              <a:t>sum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/ 2;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smtClean="0">
                <a:solidFill>
                  <a:srgbClr val="000000"/>
                </a:solidFill>
                <a:latin typeface="Century Gothic"/>
                <a:cs typeface="Century Gothic"/>
              </a:rPr>
              <a:t>Anatomy of a method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52178" y="3823936"/>
            <a:ext cx="8927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name</a:t>
            </a:r>
            <a:endParaRPr lang="en-US" sz="2400" dirty="0">
              <a:solidFill>
                <a:srgbClr val="0000FF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3072466" y="4451388"/>
            <a:ext cx="1392851" cy="518873"/>
          </a:xfrm>
          <a:prstGeom prst="roundRect">
            <a:avLst/>
          </a:prstGeom>
          <a:noFill/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5408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 smtClean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kumimoji="1" lang="en-US" sz="2400" b="1" dirty="0" smtClean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kumimoji="1" lang="en-US" sz="2400" b="1" dirty="0" smtClean="0">
                <a:solidFill>
                  <a:srgbClr val="000000"/>
                </a:solidFill>
                <a:latin typeface="Courier New" charset="0"/>
              </a:rPr>
              <a:t>  </a:t>
            </a:r>
            <a:r>
              <a:rPr kumimoji="1" lang="en-US" sz="2400" b="1" dirty="0" smtClean="0">
                <a:solidFill>
                  <a:srgbClr val="A50040"/>
                </a:solidFill>
                <a:latin typeface="Courier New" charset="0"/>
              </a:rPr>
              <a:t>double</a:t>
            </a:r>
            <a:r>
              <a:rPr kumimoji="1" lang="en-US" sz="2400" b="1" dirty="0" smtClean="0">
                <a:solidFill>
                  <a:srgbClr val="000000"/>
                </a:solidFill>
                <a:latin typeface="Courier New" charset="0"/>
              </a:rPr>
              <a:t> mid = average(5.0, 10.2);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kumimoji="1" lang="en-US" sz="2400" b="1" dirty="0" smtClean="0">
                <a:solidFill>
                  <a:srgbClr val="000000"/>
                </a:solidFill>
                <a:latin typeface="Courier New" charset="0"/>
              </a:rPr>
              <a:t>  </a:t>
            </a:r>
            <a:r>
              <a:rPr kumimoji="1" lang="en-US" sz="2400" b="1" dirty="0" err="1" smtClean="0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kumimoji="1" lang="en-US" sz="2400" b="1" dirty="0" smtClean="0">
                <a:solidFill>
                  <a:srgbClr val="000000"/>
                </a:solidFill>
                <a:latin typeface="Courier New" charset="0"/>
              </a:rPr>
              <a:t>(mid);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 smtClean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 smtClean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double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average(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a,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b)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 smtClean="0">
                <a:solidFill>
                  <a:srgbClr val="A50040"/>
                </a:solidFill>
                <a:latin typeface="Courier New" charset="0"/>
              </a:rPr>
              <a:t>double </a:t>
            </a:r>
            <a:r>
              <a:rPr lang="en-US" sz="2400" b="1" dirty="0" smtClean="0">
                <a:solidFill>
                  <a:srgbClr val="000000"/>
                </a:solidFill>
                <a:latin typeface="Courier New" charset="0"/>
              </a:rPr>
              <a:t>sum = a + b;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 smtClean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400" b="1" dirty="0" smtClean="0">
                <a:solidFill>
                  <a:srgbClr val="B70051"/>
                </a:solidFill>
                <a:latin typeface="Courier New" charset="0"/>
              </a:rPr>
              <a:t>return</a:t>
            </a:r>
            <a:r>
              <a:rPr lang="en-US" sz="2400" b="1" dirty="0" smtClean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 smtClean="0">
                <a:solidFill>
                  <a:srgbClr val="000000"/>
                </a:solidFill>
                <a:latin typeface="Courier New" charset="0"/>
              </a:rPr>
              <a:t>sum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/ 2;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smtClean="0">
                <a:solidFill>
                  <a:srgbClr val="000000"/>
                </a:solidFill>
                <a:latin typeface="Century Gothic"/>
                <a:cs typeface="Century Gothic"/>
              </a:rPr>
              <a:t>Anatomy of a method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767928" y="5080155"/>
            <a:ext cx="8130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body</a:t>
            </a:r>
            <a:endParaRPr lang="en-US" sz="2400" dirty="0">
              <a:solidFill>
                <a:srgbClr val="0000FF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860290" y="4861024"/>
            <a:ext cx="3645993" cy="873889"/>
          </a:xfrm>
          <a:prstGeom prst="roundRect">
            <a:avLst/>
          </a:prstGeom>
          <a:noFill/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0743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 smtClean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kumimoji="1" lang="en-US" sz="2400" b="1" dirty="0" smtClean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kumimoji="1" lang="en-US" sz="2400" b="1" dirty="0" smtClean="0">
                <a:solidFill>
                  <a:srgbClr val="000000"/>
                </a:solidFill>
                <a:latin typeface="Courier New" charset="0"/>
              </a:rPr>
              <a:t>  </a:t>
            </a:r>
            <a:r>
              <a:rPr kumimoji="1" lang="en-US" sz="2400" b="1" dirty="0" smtClean="0">
                <a:solidFill>
                  <a:srgbClr val="A50040"/>
                </a:solidFill>
                <a:latin typeface="Courier New" charset="0"/>
              </a:rPr>
              <a:t>double</a:t>
            </a:r>
            <a:r>
              <a:rPr kumimoji="1" lang="en-US" sz="2400" b="1" dirty="0" smtClean="0">
                <a:solidFill>
                  <a:srgbClr val="000000"/>
                </a:solidFill>
                <a:latin typeface="Courier New" charset="0"/>
              </a:rPr>
              <a:t> mid = average(5.0, 10.2);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kumimoji="1" lang="en-US" sz="2400" b="1" dirty="0" smtClean="0">
                <a:solidFill>
                  <a:srgbClr val="000000"/>
                </a:solidFill>
                <a:latin typeface="Courier New" charset="0"/>
              </a:rPr>
              <a:t>  </a:t>
            </a:r>
            <a:r>
              <a:rPr kumimoji="1" lang="en-US" sz="2400" b="1" dirty="0" err="1" smtClean="0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kumimoji="1" lang="en-US" sz="2400" b="1" dirty="0" smtClean="0">
                <a:solidFill>
                  <a:srgbClr val="000000"/>
                </a:solidFill>
                <a:latin typeface="Courier New" charset="0"/>
              </a:rPr>
              <a:t>(mid);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 smtClean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 smtClean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double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average(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a,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b)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 smtClean="0">
                <a:solidFill>
                  <a:srgbClr val="A50040"/>
                </a:solidFill>
                <a:latin typeface="Courier New" charset="0"/>
              </a:rPr>
              <a:t>double </a:t>
            </a:r>
            <a:r>
              <a:rPr lang="en-US" sz="2400" b="1" dirty="0" smtClean="0">
                <a:solidFill>
                  <a:srgbClr val="000000"/>
                </a:solidFill>
                <a:latin typeface="Courier New" charset="0"/>
              </a:rPr>
              <a:t>sum = a + b;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 smtClean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400" b="1" dirty="0" smtClean="0">
                <a:solidFill>
                  <a:srgbClr val="B70051"/>
                </a:solidFill>
                <a:latin typeface="Courier New" charset="0"/>
              </a:rPr>
              <a:t>return</a:t>
            </a:r>
            <a:r>
              <a:rPr lang="en-US" sz="2400" b="1" dirty="0" smtClean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 smtClean="0">
                <a:solidFill>
                  <a:srgbClr val="000000"/>
                </a:solidFill>
                <a:latin typeface="Courier New" charset="0"/>
              </a:rPr>
              <a:t>sum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/ 2;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smtClean="0">
                <a:solidFill>
                  <a:srgbClr val="000000"/>
                </a:solidFill>
                <a:latin typeface="Century Gothic"/>
                <a:cs typeface="Century Gothic"/>
              </a:rPr>
              <a:t>Anatomy of a method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767928" y="5243349"/>
            <a:ext cx="9789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return</a:t>
            </a:r>
            <a:endParaRPr lang="en-US" sz="2400" dirty="0">
              <a:solidFill>
                <a:srgbClr val="0000FF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860290" y="5243349"/>
            <a:ext cx="3645993" cy="491564"/>
          </a:xfrm>
          <a:prstGeom prst="roundRect">
            <a:avLst/>
          </a:prstGeom>
          <a:noFill/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176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 smtClean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kumimoji="1" lang="en-US" sz="2400" b="1" dirty="0" smtClean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kumimoji="1" lang="en-US" sz="2400" b="1" dirty="0" smtClean="0">
                <a:solidFill>
                  <a:srgbClr val="000000"/>
                </a:solidFill>
                <a:latin typeface="Courier New" charset="0"/>
              </a:rPr>
              <a:t>  </a:t>
            </a:r>
            <a:r>
              <a:rPr kumimoji="1" lang="en-US" sz="2400" b="1" dirty="0" smtClean="0">
                <a:solidFill>
                  <a:srgbClr val="A50040"/>
                </a:solidFill>
                <a:latin typeface="Courier New" charset="0"/>
              </a:rPr>
              <a:t>double</a:t>
            </a:r>
            <a:r>
              <a:rPr kumimoji="1" lang="en-US" sz="2400" b="1" dirty="0" smtClean="0">
                <a:solidFill>
                  <a:srgbClr val="000000"/>
                </a:solidFill>
                <a:latin typeface="Courier New" charset="0"/>
              </a:rPr>
              <a:t> mid = average(5.0, 10.2);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kumimoji="1" lang="en-US" sz="2400" b="1" dirty="0" smtClean="0">
                <a:solidFill>
                  <a:srgbClr val="000000"/>
                </a:solidFill>
                <a:latin typeface="Courier New" charset="0"/>
              </a:rPr>
              <a:t>  </a:t>
            </a:r>
            <a:r>
              <a:rPr kumimoji="1" lang="en-US" sz="2400" b="1" dirty="0" err="1" smtClean="0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kumimoji="1" lang="en-US" sz="2400" b="1" dirty="0" smtClean="0">
                <a:solidFill>
                  <a:srgbClr val="000000"/>
                </a:solidFill>
                <a:latin typeface="Courier New" charset="0"/>
              </a:rPr>
              <a:t>(mid);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 smtClean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 smtClean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double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average(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a,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b)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 smtClean="0">
                <a:solidFill>
                  <a:srgbClr val="A50040"/>
                </a:solidFill>
                <a:latin typeface="Courier New" charset="0"/>
              </a:rPr>
              <a:t>double </a:t>
            </a:r>
            <a:r>
              <a:rPr lang="en-US" sz="2400" b="1" dirty="0" smtClean="0">
                <a:solidFill>
                  <a:srgbClr val="000000"/>
                </a:solidFill>
                <a:latin typeface="Courier New" charset="0"/>
              </a:rPr>
              <a:t>sum = a + b;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 smtClean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400" b="1" dirty="0" smtClean="0">
                <a:solidFill>
                  <a:srgbClr val="B70051"/>
                </a:solidFill>
                <a:latin typeface="Courier New" charset="0"/>
              </a:rPr>
              <a:t>return</a:t>
            </a:r>
            <a:r>
              <a:rPr lang="en-US" sz="2400" b="1" dirty="0" smtClean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 smtClean="0">
                <a:solidFill>
                  <a:srgbClr val="000000"/>
                </a:solidFill>
                <a:latin typeface="Courier New" charset="0"/>
              </a:rPr>
              <a:t>sum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/ 2;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smtClean="0">
                <a:solidFill>
                  <a:srgbClr val="000000"/>
                </a:solidFill>
                <a:latin typeface="Century Gothic"/>
                <a:cs typeface="Century Gothic"/>
              </a:rPr>
              <a:t>Anatomy of a method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767928" y="1488346"/>
            <a:ext cx="19184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m</a:t>
            </a:r>
            <a:r>
              <a:rPr lang="en-US" sz="2400" dirty="0" smtClean="0">
                <a:solidFill>
                  <a:srgbClr val="0000FF"/>
                </a:solidFill>
              </a:rPr>
              <a:t>ethod “call”</a:t>
            </a:r>
            <a:endParaRPr lang="en-US" sz="2400" dirty="0">
              <a:solidFill>
                <a:srgbClr val="0000FF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3222675" y="2116457"/>
            <a:ext cx="3645993" cy="491564"/>
          </a:xfrm>
          <a:prstGeom prst="roundRect">
            <a:avLst/>
          </a:prstGeom>
          <a:noFill/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4923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8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800" b="1" i="1" dirty="0">
                <a:solidFill>
                  <a:srgbClr val="000000"/>
                </a:solidFill>
                <a:latin typeface="Times" charset="0"/>
                <a:cs typeface="Times" charset="0"/>
              </a:rPr>
              <a:t>	visibility  type  </a:t>
            </a:r>
            <a:r>
              <a:rPr lang="en-US" sz="2800" b="1" i="1" dirty="0" err="1">
                <a:solidFill>
                  <a:srgbClr val="000000"/>
                </a:solidFill>
                <a:latin typeface="Times" charset="0"/>
                <a:cs typeface="Times" charset="0"/>
              </a:rPr>
              <a:t>nameOfMethod</a:t>
            </a:r>
            <a:r>
              <a:rPr lang="en-US" sz="28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800" b="1" i="1" dirty="0">
                <a:solidFill>
                  <a:srgbClr val="000000"/>
                </a:solidFill>
                <a:latin typeface="Times" charset="0"/>
                <a:cs typeface="Times" charset="0"/>
              </a:rPr>
              <a:t>parameters</a:t>
            </a:r>
            <a:r>
              <a:rPr lang="en-US" sz="2800" b="1" dirty="0">
                <a:solidFill>
                  <a:srgbClr val="000000"/>
                </a:solidFill>
                <a:latin typeface="Courier New" charset="0"/>
              </a:rPr>
              <a:t>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800" b="1" i="1" dirty="0">
                <a:solidFill>
                  <a:srgbClr val="000000"/>
                </a:solidFill>
                <a:latin typeface="Times" charset="0"/>
                <a:cs typeface="Times" charset="0"/>
              </a:rPr>
              <a:t>	</a:t>
            </a:r>
            <a:r>
              <a:rPr lang="en-US" sz="2800" b="1" i="1" dirty="0" smtClean="0">
                <a:solidFill>
                  <a:srgbClr val="000000"/>
                </a:solidFill>
                <a:latin typeface="Times" charset="0"/>
                <a:cs typeface="Times" charset="0"/>
              </a:rPr>
              <a:t>	</a:t>
            </a:r>
            <a:r>
              <a:rPr lang="en-US" sz="2800" b="1" i="1" dirty="0">
                <a:solidFill>
                  <a:srgbClr val="000000"/>
                </a:solidFill>
                <a:latin typeface="Times" charset="0"/>
                <a:cs typeface="Times" charset="0"/>
              </a:rPr>
              <a:t>	statements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800" b="1" dirty="0">
                <a:solidFill>
                  <a:srgbClr val="000000"/>
                </a:solidFill>
                <a:latin typeface="Courier New" charset="0"/>
              </a:rPr>
              <a:t>	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ts val="800"/>
              </a:spcBef>
              <a:buClr>
                <a:schemeClr val="bg2"/>
              </a:buClr>
              <a:buSzTx/>
              <a:buFont typeface="Arial" charset="0"/>
              <a:buChar char="•"/>
            </a:pPr>
            <a:r>
              <a:rPr lang="en-US" sz="2800" b="1" i="1" dirty="0">
                <a:solidFill>
                  <a:srgbClr val="010000"/>
                </a:solidFill>
                <a:latin typeface="Times" charset="0"/>
                <a:cs typeface="Times" charset="0"/>
              </a:rPr>
              <a:t>visibility: </a:t>
            </a:r>
            <a:r>
              <a:rPr lang="en-US" sz="2800" dirty="0">
                <a:solidFill>
                  <a:srgbClr val="010000"/>
                </a:solidFill>
                <a:latin typeface="Times" charset="0"/>
                <a:cs typeface="Times" charset="0"/>
              </a:rPr>
              <a:t>usually</a:t>
            </a:r>
            <a:r>
              <a:rPr lang="en-US" sz="2800" b="1" dirty="0">
                <a:solidFill>
                  <a:srgbClr val="010000"/>
                </a:solidFill>
                <a:latin typeface="Times" charset="0"/>
                <a:cs typeface="Times" charset="0"/>
              </a:rPr>
              <a:t>  </a:t>
            </a:r>
            <a:r>
              <a:rPr lang="en-US" sz="2400" b="1" dirty="0">
                <a:solidFill>
                  <a:srgbClr val="010000"/>
                </a:solidFill>
                <a:latin typeface="Courier New" charset="0"/>
                <a:cs typeface="Courier New" charset="0"/>
              </a:rPr>
              <a:t>private</a:t>
            </a:r>
            <a:r>
              <a:rPr lang="en-US" sz="2400" b="1" i="1" dirty="0">
                <a:solidFill>
                  <a:srgbClr val="010000"/>
                </a:solidFill>
                <a:latin typeface="Times" charset="0"/>
                <a:cs typeface="Times" charset="0"/>
              </a:rPr>
              <a:t>  </a:t>
            </a:r>
            <a:r>
              <a:rPr lang="en-US" sz="2800" dirty="0">
                <a:solidFill>
                  <a:srgbClr val="010000"/>
                </a:solidFill>
                <a:latin typeface="Times" charset="0"/>
                <a:cs typeface="Times" charset="0"/>
              </a:rPr>
              <a:t>or</a:t>
            </a:r>
            <a:r>
              <a:rPr lang="en-US" sz="2800" b="1" i="1" dirty="0">
                <a:solidFill>
                  <a:srgbClr val="010000"/>
                </a:solidFill>
                <a:latin typeface="Times" charset="0"/>
                <a:cs typeface="Times" charset="0"/>
              </a:rPr>
              <a:t>  </a:t>
            </a:r>
            <a:r>
              <a:rPr lang="en-US" sz="2400" b="1" dirty="0">
                <a:solidFill>
                  <a:srgbClr val="010000"/>
                </a:solidFill>
                <a:latin typeface="Courier New" charset="0"/>
                <a:cs typeface="Courier New" charset="0"/>
              </a:rPr>
              <a:t>public</a:t>
            </a:r>
          </a:p>
          <a:p>
            <a:pPr>
              <a:spcBef>
                <a:spcPts val="800"/>
              </a:spcBef>
              <a:buClr>
                <a:schemeClr val="bg2"/>
              </a:buClr>
              <a:buSzTx/>
              <a:buFont typeface="Arial" charset="0"/>
              <a:buChar char="•"/>
            </a:pPr>
            <a:r>
              <a:rPr lang="en-US" sz="2800" b="1" i="1" dirty="0">
                <a:solidFill>
                  <a:srgbClr val="010000"/>
                </a:solidFill>
                <a:latin typeface="Times" charset="0"/>
                <a:cs typeface="Times" charset="0"/>
              </a:rPr>
              <a:t>type: </a:t>
            </a:r>
            <a:r>
              <a:rPr lang="en-US" sz="2800" dirty="0">
                <a:solidFill>
                  <a:srgbClr val="010000"/>
                </a:solidFill>
                <a:latin typeface="Times" charset="0"/>
                <a:cs typeface="Times" charset="0"/>
              </a:rPr>
              <a:t>type returned by method</a:t>
            </a:r>
            <a:r>
              <a:rPr lang="en-US" sz="2800" b="1" dirty="0">
                <a:solidFill>
                  <a:srgbClr val="010000"/>
                </a:solidFill>
                <a:latin typeface="Times" charset="0"/>
                <a:cs typeface="Times" charset="0"/>
              </a:rPr>
              <a:t> </a:t>
            </a:r>
            <a:r>
              <a:rPr lang="en-US" sz="2800" dirty="0">
                <a:solidFill>
                  <a:srgbClr val="010000"/>
                </a:solidFill>
                <a:latin typeface="Times" charset="0"/>
                <a:cs typeface="Times" charset="0"/>
              </a:rPr>
              <a:t>(e.g., </a:t>
            </a:r>
            <a:r>
              <a:rPr lang="en-US" sz="2400" b="1" dirty="0" err="1">
                <a:solidFill>
                  <a:srgbClr val="010000"/>
                </a:solidFill>
                <a:latin typeface="Courier New" charset="0"/>
                <a:cs typeface="Courier New" charset="0"/>
              </a:rPr>
              <a:t>int</a:t>
            </a:r>
            <a:r>
              <a:rPr lang="en-US" sz="2400" b="1" i="1" dirty="0">
                <a:solidFill>
                  <a:srgbClr val="010000"/>
                </a:solidFill>
                <a:latin typeface="Times" charset="0"/>
                <a:cs typeface="Times" charset="0"/>
              </a:rPr>
              <a:t> , </a:t>
            </a:r>
            <a:r>
              <a:rPr lang="en-US" sz="2400" b="1" dirty="0">
                <a:solidFill>
                  <a:srgbClr val="010000"/>
                </a:solidFill>
                <a:latin typeface="Courier New" charset="0"/>
                <a:cs typeface="Courier New" charset="0"/>
              </a:rPr>
              <a:t>double</a:t>
            </a:r>
            <a:r>
              <a:rPr lang="en-US" sz="2400" b="1" i="1" dirty="0">
                <a:solidFill>
                  <a:srgbClr val="010000"/>
                </a:solidFill>
                <a:latin typeface="Times" charset="0"/>
                <a:cs typeface="Times" charset="0"/>
              </a:rPr>
              <a:t>, </a:t>
            </a:r>
            <a:r>
              <a:rPr lang="en-US" sz="2400" i="1" dirty="0">
                <a:solidFill>
                  <a:srgbClr val="010000"/>
                </a:solidFill>
                <a:latin typeface="Times" charset="0"/>
                <a:cs typeface="Times" charset="0"/>
              </a:rPr>
              <a:t>etc.</a:t>
            </a:r>
            <a:r>
              <a:rPr lang="en-US" sz="2400" dirty="0">
                <a:solidFill>
                  <a:srgbClr val="010000"/>
                </a:solidFill>
                <a:latin typeface="Times" charset="0"/>
                <a:cs typeface="Times" charset="0"/>
              </a:rPr>
              <a:t>)</a:t>
            </a:r>
          </a:p>
          <a:p>
            <a:pPr lvl="1">
              <a:spcBef>
                <a:spcPts val="800"/>
              </a:spcBef>
              <a:buClr>
                <a:schemeClr val="bg2"/>
              </a:buClr>
              <a:buSzTx/>
              <a:buFont typeface="Arial" charset="0"/>
              <a:buChar char="•"/>
            </a:pPr>
            <a:r>
              <a:rPr lang="en-US" sz="2400" dirty="0">
                <a:solidFill>
                  <a:srgbClr val="010000"/>
                </a:solidFill>
                <a:latin typeface="Times" charset="0"/>
                <a:cs typeface="Times" charset="0"/>
              </a:rPr>
              <a:t>Can be </a:t>
            </a:r>
            <a:r>
              <a:rPr lang="en-US" sz="2400" b="1" dirty="0">
                <a:solidFill>
                  <a:srgbClr val="010000"/>
                </a:solidFill>
                <a:latin typeface="Courier New" charset="0"/>
                <a:cs typeface="Courier New" charset="0"/>
              </a:rPr>
              <a:t>void</a:t>
            </a:r>
            <a:r>
              <a:rPr lang="en-US" sz="2400" dirty="0">
                <a:solidFill>
                  <a:srgbClr val="010000"/>
                </a:solidFill>
                <a:latin typeface="Times" charset="0"/>
                <a:cs typeface="Times" charset="0"/>
              </a:rPr>
              <a:t> to indicate that nothing is returned</a:t>
            </a:r>
            <a:endParaRPr lang="en-US" sz="2400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ts val="800"/>
              </a:spcBef>
              <a:buClr>
                <a:schemeClr val="bg2"/>
              </a:buClr>
              <a:buSzTx/>
              <a:buFont typeface="Arial" charset="0"/>
              <a:buChar char="•"/>
            </a:pPr>
            <a:r>
              <a:rPr lang="en-US" sz="2800" b="1" i="1" dirty="0">
                <a:solidFill>
                  <a:srgbClr val="010000"/>
                </a:solidFill>
                <a:latin typeface="Times" charset="0"/>
                <a:cs typeface="Times" charset="0"/>
              </a:rPr>
              <a:t>parameters: </a:t>
            </a:r>
            <a:r>
              <a:rPr lang="en-US" sz="2800" dirty="0">
                <a:solidFill>
                  <a:srgbClr val="010000"/>
                </a:solidFill>
                <a:latin typeface="Times" charset="0"/>
                <a:cs typeface="Times" charset="0"/>
              </a:rPr>
              <a:t>information passed into method</a:t>
            </a:r>
            <a:endParaRPr lang="en-US" sz="2400" b="1" dirty="0">
              <a:solidFill>
                <a:srgbClr val="010000"/>
              </a:solidFill>
              <a:latin typeface="Times" charset="0"/>
              <a:cs typeface="Times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 typeface="Arial" charset="0"/>
              <a:buChar char="•"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smtClean="0">
                <a:solidFill>
                  <a:srgbClr val="000000"/>
                </a:solidFill>
                <a:latin typeface="Century Gothic"/>
                <a:cs typeface="Century Gothic"/>
              </a:rPr>
              <a:t>Defining a Method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902265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9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569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0338" y="-233363"/>
            <a:ext cx="9698038" cy="7091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smtClean="0">
                <a:solidFill>
                  <a:srgbClr val="000000"/>
                </a:solidFill>
                <a:latin typeface="Century Gothic"/>
                <a:cs typeface="Century Gothic"/>
              </a:rPr>
              <a:t>Learn by Example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509382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smtClean="0">
                <a:solidFill>
                  <a:srgbClr val="000000"/>
                </a:solidFill>
                <a:latin typeface="Century Gothic"/>
                <a:cs typeface="Century Gothic"/>
              </a:rPr>
              <a:t>Calling Methods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503238" y="3100388"/>
            <a:ext cx="4473575" cy="59531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>
                <a:solidFill>
                  <a:srgbClr val="000000"/>
                </a:solidFill>
                <a:latin typeface="Courier New" charset="0"/>
              </a:rPr>
              <a:t>println(“hello world”);</a:t>
            </a: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4008438" y="2189163"/>
            <a:ext cx="4664075" cy="59531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>
                <a:solidFill>
                  <a:srgbClr val="000000"/>
                </a:solidFill>
                <a:latin typeface="Courier New" charset="0"/>
              </a:rPr>
              <a:t>readInt(“</a:t>
            </a:r>
            <a:r>
              <a:rPr kumimoji="1" lang="en-US" altLang="ja-JP" b="1">
                <a:solidFill>
                  <a:srgbClr val="000000"/>
                </a:solidFill>
                <a:latin typeface="Courier New" charset="0"/>
              </a:rPr>
              <a:t>Int please! </a:t>
            </a:r>
            <a:r>
              <a:rPr kumimoji="1" lang="en-US" b="1">
                <a:solidFill>
                  <a:srgbClr val="000000"/>
                </a:solidFill>
                <a:latin typeface="Courier New" charset="0"/>
              </a:rPr>
              <a:t>”</a:t>
            </a:r>
            <a:r>
              <a:rPr kumimoji="1" lang="en-US" altLang="ja-JP" b="1">
                <a:solidFill>
                  <a:srgbClr val="000000"/>
                </a:solidFill>
                <a:latin typeface="Courier New" charset="0"/>
              </a:rPr>
              <a:t>);</a:t>
            </a:r>
            <a:endParaRPr kumimoji="1" lang="en-US" b="1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5700713" y="3460750"/>
            <a:ext cx="2474913" cy="59372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i="1" dirty="0" err="1">
                <a:solidFill>
                  <a:srgbClr val="000000"/>
                </a:solidFill>
                <a:latin typeface="Courier New" charset="0"/>
              </a:rPr>
              <a:t>rect</a:t>
            </a:r>
            <a:r>
              <a:rPr kumimoji="1" lang="en-US" b="1" dirty="0" err="1">
                <a:solidFill>
                  <a:srgbClr val="000000"/>
                </a:solidFill>
                <a:latin typeface="Courier New" charset="0"/>
              </a:rPr>
              <a:t>.getX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();</a:t>
            </a:r>
            <a:endParaRPr kumimoji="1" lang="en-US" b="1" i="1" dirty="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3225800" y="1327150"/>
            <a:ext cx="2474913" cy="59531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>
                <a:solidFill>
                  <a:srgbClr val="000000"/>
                </a:solidFill>
                <a:latin typeface="Courier New" charset="0"/>
              </a:rPr>
              <a:t>turnRight();</a:t>
            </a: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1525588" y="4054475"/>
            <a:ext cx="3176587" cy="59531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>
                <a:solidFill>
                  <a:srgbClr val="000000"/>
                </a:solidFill>
                <a:latin typeface="Courier New" charset="0"/>
              </a:rPr>
              <a:t>drawRobotFace();</a:t>
            </a:r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1604963" y="2176463"/>
            <a:ext cx="2474912" cy="59531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>
                <a:solidFill>
                  <a:srgbClr val="000000"/>
                </a:solidFill>
                <a:latin typeface="Courier New" charset="0"/>
              </a:rPr>
              <a:t>move();</a:t>
            </a:r>
          </a:p>
        </p:txBody>
      </p:sp>
      <p:sp>
        <p:nvSpPr>
          <p:cNvPr id="12" name="Rectangle 3"/>
          <p:cNvSpPr txBox="1">
            <a:spLocks noChangeArrowheads="1"/>
          </p:cNvSpPr>
          <p:nvPr/>
        </p:nvSpPr>
        <p:spPr bwMode="auto">
          <a:xfrm>
            <a:off x="1689894" y="5819628"/>
            <a:ext cx="4637087" cy="59531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 err="1">
                <a:solidFill>
                  <a:srgbClr val="000000"/>
                </a:solidFill>
                <a:latin typeface="Courier New" charset="0"/>
              </a:rPr>
              <a:t>preventGlobalWarming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();</a:t>
            </a:r>
          </a:p>
        </p:txBody>
      </p:sp>
      <p:sp>
        <p:nvSpPr>
          <p:cNvPr id="13" name="Rectangle 3"/>
          <p:cNvSpPr txBox="1">
            <a:spLocks noChangeArrowheads="1"/>
          </p:cNvSpPr>
          <p:nvPr/>
        </p:nvSpPr>
        <p:spPr bwMode="auto">
          <a:xfrm>
            <a:off x="3273012" y="4929040"/>
            <a:ext cx="4902614" cy="59372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i="1" dirty="0" err="1" smtClean="0">
                <a:solidFill>
                  <a:srgbClr val="000000"/>
                </a:solidFill>
                <a:latin typeface="Courier New" charset="0"/>
              </a:rPr>
              <a:t>rect</a:t>
            </a:r>
            <a:r>
              <a:rPr kumimoji="1" lang="en-US" b="1" dirty="0" err="1" smtClean="0">
                <a:solidFill>
                  <a:srgbClr val="000000"/>
                </a:solidFill>
                <a:latin typeface="Courier New" charset="0"/>
              </a:rPr>
              <a:t>.setLocation</a:t>
            </a:r>
            <a:r>
              <a:rPr kumimoji="1" lang="en-US" b="1" dirty="0" smtClean="0">
                <a:solidFill>
                  <a:srgbClr val="000000"/>
                </a:solidFill>
                <a:latin typeface="Courier New" charset="0"/>
              </a:rPr>
              <a:t>(10, 20)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;</a:t>
            </a:r>
            <a:endParaRPr kumimoji="1" lang="en-US" b="1" i="1" dirty="0">
              <a:solidFill>
                <a:srgbClr val="00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9050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3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void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printIntro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"Welcome to class"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"It's the best part of my day."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smtClean="0">
                <a:solidFill>
                  <a:srgbClr val="000000"/>
                </a:solidFill>
                <a:latin typeface="Century Gothic"/>
                <a:cs typeface="Century Gothic"/>
              </a:rPr>
              <a:t>Void Example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  <p:sp>
        <p:nvSpPr>
          <p:cNvPr id="110595" name="Rectangle 3"/>
          <p:cNvSpPr txBox="1">
            <a:spLocks noChangeArrowheads="1"/>
          </p:cNvSpPr>
          <p:nvPr/>
        </p:nvSpPr>
        <p:spPr bwMode="auto">
          <a:xfrm>
            <a:off x="327025" y="4551363"/>
            <a:ext cx="8524875" cy="116681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660066"/>
                </a:solidFill>
                <a:latin typeface="Courier New" charset="0"/>
              </a:rPr>
              <a:t>public void</a:t>
            </a:r>
            <a:r>
              <a:rPr kumimoji="1" lang="en-US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b="1" dirty="0" err="1">
                <a:solidFill>
                  <a:srgbClr val="000000"/>
                </a:solidFill>
                <a:latin typeface="Courier New" charset="0"/>
              </a:rPr>
              <a:t>printIntro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();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0110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7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FF008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double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metersToCm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double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meters)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100 * meters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111618" name="Rectangle 3"/>
          <p:cNvSpPr txBox="1">
            <a:spLocks noChangeArrowheads="1"/>
          </p:cNvSpPr>
          <p:nvPr/>
        </p:nvSpPr>
        <p:spPr bwMode="auto">
          <a:xfrm>
            <a:off x="312738" y="4406900"/>
            <a:ext cx="8524875" cy="116681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kumimoji="1" lang="en-US" b="1" dirty="0" err="1">
                <a:solidFill>
                  <a:srgbClr val="000000"/>
                </a:solidFill>
                <a:latin typeface="Courier New" charset="0"/>
              </a:rPr>
              <a:t>metersToCm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(5.2));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smtClean="0">
                <a:solidFill>
                  <a:srgbClr val="000000"/>
                </a:solidFill>
                <a:latin typeface="Century Gothic"/>
                <a:cs typeface="Century Gothic"/>
              </a:rPr>
              <a:t>Parameter and Return Example 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4069565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void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printOpinion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num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if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num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== 5)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“I love 5!”</a:t>
            </a:r>
            <a:r>
              <a:rPr lang="en-US" altLang="ja-JP" sz="2400" b="1" dirty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}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else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  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“</a:t>
            </a:r>
            <a:r>
              <a:rPr lang="en-US" altLang="ja-JP" sz="2400" b="1" dirty="0" err="1">
                <a:solidFill>
                  <a:srgbClr val="0000FF"/>
                </a:solidFill>
                <a:latin typeface="Courier New" charset="0"/>
              </a:rPr>
              <a:t>Whattever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”</a:t>
            </a:r>
            <a:r>
              <a:rPr lang="en-US" altLang="ja-JP" sz="2400" b="1" dirty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smtClean="0">
                <a:solidFill>
                  <a:srgbClr val="000000"/>
                </a:solidFill>
                <a:latin typeface="Century Gothic"/>
                <a:cs typeface="Century Gothic"/>
              </a:rPr>
              <a:t>Parameter Example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  <p:sp>
        <p:nvSpPr>
          <p:cNvPr id="112643" name="Rectangle 3"/>
          <p:cNvSpPr txBox="1">
            <a:spLocks noChangeArrowheads="1"/>
          </p:cNvSpPr>
          <p:nvPr/>
        </p:nvSpPr>
        <p:spPr bwMode="auto">
          <a:xfrm>
            <a:off x="312738" y="5141913"/>
            <a:ext cx="8524875" cy="116681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b="1" dirty="0" err="1">
                <a:solidFill>
                  <a:srgbClr val="000000"/>
                </a:solidFill>
                <a:latin typeface="Courier New" charset="0"/>
              </a:rPr>
              <a:t>printOpinion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(5);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660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void </a:t>
            </a:r>
            <a:r>
              <a:rPr lang="en-US" sz="2400" b="1" dirty="0" smtClean="0">
                <a:solidFill>
                  <a:srgbClr val="000000"/>
                </a:solidFill>
                <a:latin typeface="Courier New" charset="0"/>
              </a:rPr>
              <a:t>max(</a:t>
            </a:r>
            <a:r>
              <a:rPr lang="en-US" sz="2400" b="1" dirty="0" err="1" smtClean="0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 smtClean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 smtClean="0">
                <a:solidFill>
                  <a:srgbClr val="000000"/>
                </a:solidFill>
                <a:latin typeface="Courier New" charset="0"/>
              </a:rPr>
              <a:t>num1, 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 smtClean="0">
                <a:solidFill>
                  <a:srgbClr val="000000"/>
                </a:solidFill>
                <a:latin typeface="Courier New" charset="0"/>
              </a:rPr>
              <a:t>num2)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 smtClean="0">
                <a:solidFill>
                  <a:srgbClr val="B70051"/>
                </a:solidFill>
                <a:latin typeface="Courier New" charset="0"/>
              </a:rPr>
              <a:t>if</a:t>
            </a:r>
            <a:r>
              <a:rPr lang="en-US" sz="2400" b="1" dirty="0" smtClean="0">
                <a:solidFill>
                  <a:srgbClr val="000000"/>
                </a:solidFill>
                <a:latin typeface="Courier New" charset="0"/>
              </a:rPr>
              <a:t>(num1 &gt;= </a:t>
            </a:r>
            <a:r>
              <a:rPr lang="en-US" sz="2400" b="1" dirty="0" smtClean="0">
                <a:solidFill>
                  <a:srgbClr val="000000"/>
                </a:solidFill>
                <a:latin typeface="Courier New" charset="0"/>
              </a:rPr>
              <a:t>num2</a:t>
            </a:r>
            <a:r>
              <a:rPr lang="en-US" sz="2400" b="1" dirty="0" smtClean="0">
                <a:solidFill>
                  <a:srgbClr val="000000"/>
                </a:solidFill>
                <a:latin typeface="Courier New" charset="0"/>
              </a:rPr>
              <a:t>)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 smtClean="0">
                <a:solidFill>
                  <a:schemeClr val="bg2"/>
                </a:solidFill>
                <a:latin typeface="Courier New" charset="0"/>
              </a:rPr>
              <a:t>     </a:t>
            </a:r>
            <a:r>
              <a:rPr lang="en-US" sz="2400" b="1" dirty="0" smtClean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 smtClean="0">
                <a:solidFill>
                  <a:srgbClr val="000000"/>
                </a:solidFill>
                <a:latin typeface="Courier New" charset="0"/>
              </a:rPr>
              <a:t>num1;</a:t>
            </a:r>
            <a:endParaRPr lang="en-US" altLang="ja-JP" sz="2400" b="1" dirty="0" smtClean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 smtClean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400" b="1" dirty="0" smtClean="0">
                <a:solidFill>
                  <a:srgbClr val="000000"/>
                </a:solidFill>
                <a:latin typeface="Courier New" charset="0"/>
              </a:rPr>
              <a:t> }</a:t>
            </a:r>
          </a:p>
          <a:p>
            <a:pPr>
              <a:spcBef>
                <a:spcPct val="0"/>
              </a:spcBef>
              <a:buClr>
                <a:schemeClr val="bg2"/>
              </a:buClr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2400" b="1" dirty="0" smtClean="0">
                <a:solidFill>
                  <a:srgbClr val="000000"/>
                </a:solidFill>
                <a:latin typeface="Courier New" charset="0"/>
              </a:rPr>
              <a:t>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 smtClean="0">
                <a:solidFill>
                  <a:srgbClr val="000000"/>
                </a:solidFill>
                <a:latin typeface="Courier New" charset="0"/>
              </a:rPr>
              <a:t>num2;</a:t>
            </a:r>
            <a:endParaRPr lang="en-US" sz="2400" b="1" dirty="0" smtClean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 smtClean="0">
                <a:solidFill>
                  <a:srgbClr val="000000"/>
                </a:solidFill>
                <a:latin typeface="Courier New" charset="0"/>
              </a:rPr>
              <a:t>}</a:t>
            </a: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smtClean="0">
                <a:solidFill>
                  <a:srgbClr val="000000"/>
                </a:solidFill>
                <a:latin typeface="Century Gothic"/>
                <a:cs typeface="Century Gothic"/>
              </a:rPr>
              <a:t>Multiple Parameters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  <p:sp>
        <p:nvSpPr>
          <p:cNvPr id="112643" name="Rectangle 3"/>
          <p:cNvSpPr txBox="1">
            <a:spLocks noChangeArrowheads="1"/>
          </p:cNvSpPr>
          <p:nvPr/>
        </p:nvSpPr>
        <p:spPr bwMode="auto">
          <a:xfrm>
            <a:off x="312738" y="5141913"/>
            <a:ext cx="8524875" cy="116681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b="1" dirty="0" err="1">
                <a:solidFill>
                  <a:srgbClr val="000000"/>
                </a:solidFill>
                <a:latin typeface="Courier New" charset="0"/>
              </a:rPr>
              <a:t>printOpinion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(5);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3731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void </a:t>
            </a:r>
            <a:r>
              <a:rPr lang="en-US" sz="2400" b="1" dirty="0" smtClean="0">
                <a:solidFill>
                  <a:srgbClr val="000000"/>
                </a:solidFill>
                <a:latin typeface="Courier New" charset="0"/>
              </a:rPr>
              <a:t>max(</a:t>
            </a:r>
            <a:r>
              <a:rPr lang="en-US" sz="2400" b="1" dirty="0" err="1" smtClean="0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 smtClean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 smtClean="0">
                <a:solidFill>
                  <a:srgbClr val="000000"/>
                </a:solidFill>
                <a:latin typeface="Courier New" charset="0"/>
              </a:rPr>
              <a:t>num1, 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 smtClean="0">
                <a:solidFill>
                  <a:srgbClr val="000000"/>
                </a:solidFill>
                <a:latin typeface="Courier New" charset="0"/>
              </a:rPr>
              <a:t>num2)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 smtClean="0">
                <a:solidFill>
                  <a:srgbClr val="B70051"/>
                </a:solidFill>
                <a:latin typeface="Courier New" charset="0"/>
              </a:rPr>
              <a:t>if</a:t>
            </a:r>
            <a:r>
              <a:rPr lang="en-US" sz="2400" b="1" dirty="0" smtClean="0">
                <a:solidFill>
                  <a:srgbClr val="000000"/>
                </a:solidFill>
                <a:latin typeface="Courier New" charset="0"/>
              </a:rPr>
              <a:t>(num1 &gt;= </a:t>
            </a:r>
            <a:r>
              <a:rPr lang="en-US" sz="2400" b="1" dirty="0" smtClean="0">
                <a:solidFill>
                  <a:srgbClr val="000000"/>
                </a:solidFill>
                <a:latin typeface="Courier New" charset="0"/>
              </a:rPr>
              <a:t>num2</a:t>
            </a:r>
            <a:r>
              <a:rPr lang="en-US" sz="2400" b="1" dirty="0" smtClean="0">
                <a:solidFill>
                  <a:srgbClr val="000000"/>
                </a:solidFill>
                <a:latin typeface="Courier New" charset="0"/>
              </a:rPr>
              <a:t>)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 smtClean="0">
                <a:solidFill>
                  <a:schemeClr val="bg2"/>
                </a:solidFill>
                <a:latin typeface="Courier New" charset="0"/>
              </a:rPr>
              <a:t>     </a:t>
            </a:r>
            <a:r>
              <a:rPr lang="en-US" sz="2400" b="1" dirty="0" smtClean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 smtClean="0">
                <a:solidFill>
                  <a:srgbClr val="000000"/>
                </a:solidFill>
                <a:latin typeface="Courier New" charset="0"/>
              </a:rPr>
              <a:t>num1;</a:t>
            </a:r>
            <a:endParaRPr lang="en-US" altLang="ja-JP" sz="2400" b="1" dirty="0" smtClean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 smtClean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400" b="1" dirty="0" smtClean="0">
                <a:solidFill>
                  <a:srgbClr val="000000"/>
                </a:solidFill>
                <a:latin typeface="Courier New" charset="0"/>
              </a:rPr>
              <a:t> }</a:t>
            </a:r>
          </a:p>
          <a:p>
            <a:pPr>
              <a:spcBef>
                <a:spcPct val="0"/>
              </a:spcBef>
              <a:buClr>
                <a:schemeClr val="bg2"/>
              </a:buClr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2400" b="1" dirty="0" smtClean="0">
                <a:solidFill>
                  <a:srgbClr val="000000"/>
                </a:solidFill>
                <a:latin typeface="Courier New" charset="0"/>
              </a:rPr>
              <a:t>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 smtClean="0">
                <a:solidFill>
                  <a:srgbClr val="000000"/>
                </a:solidFill>
                <a:latin typeface="Courier New" charset="0"/>
              </a:rPr>
              <a:t>num2;</a:t>
            </a:r>
            <a:endParaRPr lang="en-US" sz="2400" b="1" dirty="0" smtClean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 smtClean="0">
                <a:solidFill>
                  <a:srgbClr val="000000"/>
                </a:solidFill>
                <a:latin typeface="Courier New" charset="0"/>
              </a:rPr>
              <a:t>}</a:t>
            </a: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smtClean="0">
                <a:solidFill>
                  <a:srgbClr val="000000"/>
                </a:solidFill>
                <a:latin typeface="Century Gothic"/>
                <a:cs typeface="Century Gothic"/>
              </a:rPr>
              <a:t>Multiple Parameters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  <p:sp>
        <p:nvSpPr>
          <p:cNvPr id="112643" name="Rectangle 3"/>
          <p:cNvSpPr txBox="1">
            <a:spLocks noChangeArrowheads="1"/>
          </p:cNvSpPr>
          <p:nvPr/>
        </p:nvSpPr>
        <p:spPr bwMode="auto">
          <a:xfrm>
            <a:off x="312738" y="5141913"/>
            <a:ext cx="8524875" cy="116681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b="1" dirty="0" err="1">
                <a:solidFill>
                  <a:srgbClr val="000000"/>
                </a:solidFill>
                <a:latin typeface="Courier New" charset="0"/>
              </a:rPr>
              <a:t>printOpinion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(5);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0430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smtClean="0">
                <a:solidFill>
                  <a:srgbClr val="000000"/>
                </a:solidFill>
                <a:latin typeface="Century Gothic"/>
                <a:cs typeface="Century Gothic"/>
              </a:rPr>
              <a:t>Passing in Classes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414" y="1312435"/>
            <a:ext cx="3835556" cy="2557037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7062" y="2539070"/>
            <a:ext cx="3802101" cy="2534734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7395" y="3733752"/>
            <a:ext cx="4282068" cy="2853998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83620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0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0675" y="1223963"/>
            <a:ext cx="8524875" cy="56340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altLang="en-US" sz="2000" b="1" dirty="0">
                <a:solidFill>
                  <a:schemeClr val="bg2"/>
                </a:solidFill>
                <a:latin typeface="Courier New" charset="0"/>
              </a:rPr>
              <a:t>public class </a:t>
            </a:r>
            <a:r>
              <a:rPr lang="en-US" altLang="en-US" sz="2000" b="1" dirty="0" err="1">
                <a:solidFill>
                  <a:schemeClr val="bg2"/>
                </a:solidFill>
                <a:latin typeface="Courier New" charset="0"/>
              </a:rPr>
              <a:t>FactorialExample</a:t>
            </a:r>
            <a:r>
              <a:rPr lang="en-US" altLang="en-US" sz="2000" b="1" dirty="0">
                <a:solidFill>
                  <a:schemeClr val="bg2"/>
                </a:solidFill>
                <a:latin typeface="Courier New" charset="0"/>
              </a:rPr>
              <a:t> extends </a:t>
            </a:r>
            <a:r>
              <a:rPr lang="en-US" altLang="en-US" sz="2000" b="1" dirty="0" err="1">
                <a:solidFill>
                  <a:schemeClr val="bg2"/>
                </a:solidFill>
                <a:latin typeface="Courier New" charset="0"/>
              </a:rPr>
              <a:t>ConsoleProgram</a:t>
            </a:r>
            <a:r>
              <a:rPr lang="en-US" altLang="en-US" sz="2000" b="1" dirty="0">
                <a:solidFill>
                  <a:schemeClr val="bg2"/>
                </a:solidFill>
                <a:latin typeface="Courier New" charset="0"/>
              </a:rPr>
              <a:t>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altLang="en-US" sz="2000" b="1" dirty="0">
                <a:solidFill>
                  <a:schemeClr val="bg2"/>
                </a:solidFill>
                <a:latin typeface="Courier New" charset="0"/>
              </a:rPr>
              <a:t>	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altLang="en-US" sz="2000" b="1" dirty="0">
                <a:solidFill>
                  <a:schemeClr val="bg2"/>
                </a:solidFill>
                <a:latin typeface="Courier New" charset="0"/>
              </a:rPr>
              <a:t>	private static final </a:t>
            </a:r>
            <a:r>
              <a:rPr lang="en-US" altLang="en-US" sz="2000" b="1" dirty="0" err="1">
                <a:solidFill>
                  <a:schemeClr val="bg2"/>
                </a:solidFill>
                <a:latin typeface="Courier New" charset="0"/>
              </a:rPr>
              <a:t>int</a:t>
            </a:r>
            <a:r>
              <a:rPr lang="en-US" altLang="en-US" sz="2000" b="1" dirty="0">
                <a:solidFill>
                  <a:schemeClr val="bg2"/>
                </a:solidFill>
                <a:latin typeface="Courier New" charset="0"/>
              </a:rPr>
              <a:t> MAX_NUM = 4;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altLang="en-US" sz="2000" b="1" dirty="0">
                <a:solidFill>
                  <a:schemeClr val="bg2"/>
                </a:solidFill>
                <a:latin typeface="Courier New" charset="0"/>
              </a:rPr>
              <a:t>	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altLang="en-US" sz="2000" b="1" dirty="0">
                <a:solidFill>
                  <a:schemeClr val="bg2"/>
                </a:solidFill>
                <a:latin typeface="Courier New" charset="0"/>
              </a:rPr>
              <a:t>	public void run()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altLang="en-US" sz="2000" b="1" dirty="0">
                <a:solidFill>
                  <a:schemeClr val="bg2"/>
                </a:solidFill>
                <a:latin typeface="Courier New" charset="0"/>
              </a:rPr>
              <a:t>		for(</a:t>
            </a:r>
            <a:r>
              <a:rPr lang="en-US" altLang="en-US" sz="2000" b="1" dirty="0" err="1">
                <a:solidFill>
                  <a:schemeClr val="bg2"/>
                </a:solidFill>
                <a:latin typeface="Courier New" charset="0"/>
              </a:rPr>
              <a:t>int</a:t>
            </a:r>
            <a:r>
              <a:rPr lang="en-US" altLang="en-US" sz="20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altLang="en-US" sz="2000" b="1" dirty="0" err="1">
                <a:solidFill>
                  <a:schemeClr val="bg2"/>
                </a:solidFill>
                <a:latin typeface="Courier New" charset="0"/>
              </a:rPr>
              <a:t>i</a:t>
            </a:r>
            <a:r>
              <a:rPr lang="en-US" altLang="en-US" sz="2000" b="1" dirty="0">
                <a:solidFill>
                  <a:schemeClr val="bg2"/>
                </a:solidFill>
                <a:latin typeface="Courier New" charset="0"/>
              </a:rPr>
              <a:t> = 0; </a:t>
            </a:r>
            <a:r>
              <a:rPr lang="en-US" altLang="en-US" sz="2000" b="1" dirty="0" err="1">
                <a:solidFill>
                  <a:schemeClr val="bg2"/>
                </a:solidFill>
                <a:latin typeface="Courier New" charset="0"/>
              </a:rPr>
              <a:t>i</a:t>
            </a:r>
            <a:r>
              <a:rPr lang="en-US" altLang="en-US" sz="2000" b="1" dirty="0">
                <a:solidFill>
                  <a:schemeClr val="bg2"/>
                </a:solidFill>
                <a:latin typeface="Courier New" charset="0"/>
              </a:rPr>
              <a:t> &lt; MAX_NUM; </a:t>
            </a:r>
            <a:r>
              <a:rPr lang="en-US" altLang="en-US" sz="2000" b="1" dirty="0" err="1">
                <a:solidFill>
                  <a:schemeClr val="bg2"/>
                </a:solidFill>
                <a:latin typeface="Courier New" charset="0"/>
              </a:rPr>
              <a:t>i</a:t>
            </a:r>
            <a:r>
              <a:rPr lang="en-US" altLang="en-US" sz="2000" b="1" dirty="0">
                <a:solidFill>
                  <a:schemeClr val="bg2"/>
                </a:solidFill>
                <a:latin typeface="Courier New" charset="0"/>
              </a:rPr>
              <a:t>++)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altLang="en-US" sz="2000" b="1" dirty="0">
                <a:solidFill>
                  <a:schemeClr val="bg2"/>
                </a:solidFill>
                <a:latin typeface="Courier New" charset="0"/>
              </a:rPr>
              <a:t>			</a:t>
            </a:r>
            <a:r>
              <a:rPr lang="en-US" altLang="en-US" sz="2000" b="1" dirty="0" err="1">
                <a:solidFill>
                  <a:schemeClr val="bg2"/>
                </a:solidFill>
                <a:latin typeface="Courier New" charset="0"/>
              </a:rPr>
              <a:t>println</a:t>
            </a:r>
            <a:r>
              <a:rPr lang="en-US" altLang="en-US" sz="2000" b="1" dirty="0">
                <a:solidFill>
                  <a:schemeClr val="bg2"/>
                </a:solidFill>
                <a:latin typeface="Courier New" charset="0"/>
              </a:rPr>
              <a:t>(</a:t>
            </a:r>
            <a:r>
              <a:rPr lang="en-US" altLang="en-US" sz="2000" b="1" dirty="0" err="1">
                <a:solidFill>
                  <a:schemeClr val="bg2"/>
                </a:solidFill>
                <a:latin typeface="Courier New" charset="0"/>
              </a:rPr>
              <a:t>i</a:t>
            </a:r>
            <a:r>
              <a:rPr lang="en-US" altLang="en-US" sz="2000" b="1" dirty="0">
                <a:solidFill>
                  <a:schemeClr val="bg2"/>
                </a:solidFill>
                <a:latin typeface="Courier New" charset="0"/>
              </a:rPr>
              <a:t> + "! = " + factorial(</a:t>
            </a:r>
            <a:r>
              <a:rPr lang="en-US" altLang="en-US" sz="2000" b="1" dirty="0" err="1">
                <a:solidFill>
                  <a:schemeClr val="bg2"/>
                </a:solidFill>
                <a:latin typeface="Courier New" charset="0"/>
              </a:rPr>
              <a:t>i</a:t>
            </a:r>
            <a:r>
              <a:rPr lang="en-US" altLang="en-US" sz="2000" b="1" dirty="0">
                <a:solidFill>
                  <a:schemeClr val="bg2"/>
                </a:solidFill>
                <a:latin typeface="Courier New" charset="0"/>
              </a:rPr>
              <a:t>));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altLang="en-US" sz="2000" b="1" dirty="0">
                <a:solidFill>
                  <a:schemeClr val="bg2"/>
                </a:solidFill>
                <a:latin typeface="Courier New" charset="0"/>
              </a:rPr>
              <a:t>		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altLang="en-US" sz="2000" b="1" dirty="0">
                <a:solidFill>
                  <a:schemeClr val="bg2"/>
                </a:solidFill>
                <a:latin typeface="Courier New" charset="0"/>
              </a:rPr>
              <a:t>	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altLang="en-US" sz="20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altLang="en-US" sz="2000" b="1" dirty="0">
                <a:solidFill>
                  <a:schemeClr val="bg2"/>
                </a:solidFill>
                <a:latin typeface="Courier New" charset="0"/>
              </a:rPr>
              <a:t>	private </a:t>
            </a:r>
            <a:r>
              <a:rPr lang="en-US" altLang="en-US" sz="2000" b="1" dirty="0" err="1">
                <a:solidFill>
                  <a:schemeClr val="bg2"/>
                </a:solidFill>
                <a:latin typeface="Courier New" charset="0"/>
              </a:rPr>
              <a:t>int</a:t>
            </a:r>
            <a:r>
              <a:rPr lang="en-US" altLang="en-US" sz="2000" b="1" dirty="0">
                <a:solidFill>
                  <a:schemeClr val="bg2"/>
                </a:solidFill>
                <a:latin typeface="Courier New" charset="0"/>
              </a:rPr>
              <a:t> factorial(</a:t>
            </a:r>
            <a:r>
              <a:rPr lang="en-US" altLang="en-US" sz="2000" b="1" dirty="0" err="1">
                <a:solidFill>
                  <a:schemeClr val="bg2"/>
                </a:solidFill>
                <a:latin typeface="Courier New" charset="0"/>
              </a:rPr>
              <a:t>int</a:t>
            </a:r>
            <a:r>
              <a:rPr lang="en-US" altLang="en-US" sz="2000" b="1" dirty="0">
                <a:solidFill>
                  <a:schemeClr val="bg2"/>
                </a:solidFill>
                <a:latin typeface="Courier New" charset="0"/>
              </a:rPr>
              <a:t> n)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altLang="en-US" sz="2000" b="1" dirty="0">
                <a:solidFill>
                  <a:schemeClr val="bg2"/>
                </a:solidFill>
                <a:latin typeface="Courier New" charset="0"/>
              </a:rPr>
              <a:t>		</a:t>
            </a:r>
            <a:r>
              <a:rPr lang="en-US" altLang="en-US" sz="2000" b="1" dirty="0" err="1">
                <a:solidFill>
                  <a:schemeClr val="bg2"/>
                </a:solidFill>
                <a:latin typeface="Courier New" charset="0"/>
              </a:rPr>
              <a:t>int</a:t>
            </a:r>
            <a:r>
              <a:rPr lang="en-US" altLang="en-US" sz="2000" b="1" dirty="0">
                <a:solidFill>
                  <a:schemeClr val="bg2"/>
                </a:solidFill>
                <a:latin typeface="Courier New" charset="0"/>
              </a:rPr>
              <a:t> result = 1;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altLang="en-US" sz="2000" b="1" dirty="0">
                <a:solidFill>
                  <a:schemeClr val="bg2"/>
                </a:solidFill>
                <a:latin typeface="Courier New" charset="0"/>
              </a:rPr>
              <a:t>		for (</a:t>
            </a:r>
            <a:r>
              <a:rPr lang="en-US" altLang="en-US" sz="2000" b="1" dirty="0" err="1">
                <a:solidFill>
                  <a:schemeClr val="bg2"/>
                </a:solidFill>
                <a:latin typeface="Courier New" charset="0"/>
              </a:rPr>
              <a:t>int</a:t>
            </a:r>
            <a:r>
              <a:rPr lang="en-US" altLang="en-US" sz="20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altLang="en-US" sz="2000" b="1" dirty="0" err="1">
                <a:solidFill>
                  <a:schemeClr val="bg2"/>
                </a:solidFill>
                <a:latin typeface="Courier New" charset="0"/>
              </a:rPr>
              <a:t>i</a:t>
            </a:r>
            <a:r>
              <a:rPr lang="en-US" altLang="en-US" sz="2000" b="1" dirty="0">
                <a:solidFill>
                  <a:schemeClr val="bg2"/>
                </a:solidFill>
                <a:latin typeface="Courier New" charset="0"/>
              </a:rPr>
              <a:t> = 1; </a:t>
            </a:r>
            <a:r>
              <a:rPr lang="en-US" altLang="en-US" sz="2000" b="1" dirty="0" err="1">
                <a:solidFill>
                  <a:schemeClr val="bg2"/>
                </a:solidFill>
                <a:latin typeface="Courier New" charset="0"/>
              </a:rPr>
              <a:t>i</a:t>
            </a:r>
            <a:r>
              <a:rPr lang="en-US" altLang="en-US" sz="2000" b="1" dirty="0">
                <a:solidFill>
                  <a:schemeClr val="bg2"/>
                </a:solidFill>
                <a:latin typeface="Courier New" charset="0"/>
              </a:rPr>
              <a:t> &lt;= n; </a:t>
            </a:r>
            <a:r>
              <a:rPr lang="en-US" altLang="en-US" sz="2000" b="1" dirty="0" err="1">
                <a:solidFill>
                  <a:schemeClr val="bg2"/>
                </a:solidFill>
                <a:latin typeface="Courier New" charset="0"/>
              </a:rPr>
              <a:t>i</a:t>
            </a:r>
            <a:r>
              <a:rPr lang="en-US" altLang="en-US" sz="2000" b="1" dirty="0">
                <a:solidFill>
                  <a:schemeClr val="bg2"/>
                </a:solidFill>
                <a:latin typeface="Courier New" charset="0"/>
              </a:rPr>
              <a:t>++)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altLang="en-US" sz="2000" b="1" dirty="0">
                <a:solidFill>
                  <a:schemeClr val="bg2"/>
                </a:solidFill>
                <a:latin typeface="Courier New" charset="0"/>
              </a:rPr>
              <a:t>			result *= </a:t>
            </a:r>
            <a:r>
              <a:rPr lang="en-US" altLang="en-US" sz="2000" b="1" dirty="0" err="1">
                <a:solidFill>
                  <a:schemeClr val="bg2"/>
                </a:solidFill>
                <a:latin typeface="Courier New" charset="0"/>
              </a:rPr>
              <a:t>i</a:t>
            </a:r>
            <a:r>
              <a:rPr lang="en-US" altLang="en-US" sz="2000" b="1" dirty="0">
                <a:solidFill>
                  <a:schemeClr val="bg2"/>
                </a:solidFill>
                <a:latin typeface="Courier New" charset="0"/>
              </a:rPr>
              <a:t>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altLang="en-US" sz="2000" b="1" dirty="0">
                <a:solidFill>
                  <a:schemeClr val="bg2"/>
                </a:solidFill>
                <a:latin typeface="Courier New" charset="0"/>
              </a:rPr>
              <a:t>		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altLang="en-US" sz="2000" b="1" dirty="0">
                <a:solidFill>
                  <a:schemeClr val="bg2"/>
                </a:solidFill>
                <a:latin typeface="Courier New" charset="0"/>
              </a:rPr>
              <a:t>		return result;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altLang="en-US" sz="2000" b="1" dirty="0">
                <a:solidFill>
                  <a:schemeClr val="bg2"/>
                </a:solidFill>
                <a:latin typeface="Courier New" charset="0"/>
              </a:rPr>
              <a:t>	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altLang="en-US" sz="2000" b="1" dirty="0">
                <a:solidFill>
                  <a:schemeClr val="bg2"/>
                </a:solidFill>
                <a:latin typeface="Courier New" charset="0"/>
              </a:rPr>
              <a:t>}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smtClean="0">
                <a:solidFill>
                  <a:srgbClr val="000000"/>
                </a:solidFill>
                <a:latin typeface="Century Gothic"/>
                <a:cs typeface="Century Gothic"/>
              </a:rPr>
              <a:t>A Full Program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867576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0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0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0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0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0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05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05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05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05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05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05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051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051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0675" y="1223963"/>
            <a:ext cx="8524875" cy="56340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altLang="en-US" sz="2000" b="1">
                <a:solidFill>
                  <a:schemeClr val="bg2"/>
                </a:solidFill>
                <a:latin typeface="Courier New" charset="0"/>
              </a:rPr>
              <a:t>public class FactorialExample extends ConsoleProgram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altLang="en-US" sz="2000" b="1">
                <a:solidFill>
                  <a:schemeClr val="bg2"/>
                </a:solidFill>
                <a:latin typeface="Courier New" charset="0"/>
              </a:rPr>
              <a:t>	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altLang="en-US" sz="2000" b="1">
                <a:solidFill>
                  <a:schemeClr val="bg2"/>
                </a:solidFill>
                <a:latin typeface="Courier New" charset="0"/>
              </a:rPr>
              <a:t>	private static final int MAX_NUM = 4;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altLang="en-US" sz="2000" b="1">
                <a:solidFill>
                  <a:schemeClr val="bg2"/>
                </a:solidFill>
                <a:latin typeface="Courier New" charset="0"/>
              </a:rPr>
              <a:t>	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altLang="en-US" sz="2000" b="1">
                <a:solidFill>
                  <a:schemeClr val="bg2"/>
                </a:solidFill>
                <a:latin typeface="Courier New" charset="0"/>
              </a:rPr>
              <a:t>	public void run()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altLang="en-US" sz="2000" b="1">
                <a:solidFill>
                  <a:schemeClr val="bg2"/>
                </a:solidFill>
                <a:latin typeface="Courier New" charset="0"/>
              </a:rPr>
              <a:t>		for(int </a:t>
            </a:r>
            <a:r>
              <a:rPr lang="en-US" altLang="en-US" sz="2000" b="1">
                <a:solidFill>
                  <a:srgbClr val="FF0000"/>
                </a:solidFill>
                <a:latin typeface="Courier New" charset="0"/>
              </a:rPr>
              <a:t>i</a:t>
            </a:r>
            <a:r>
              <a:rPr lang="en-US" altLang="en-US" sz="2000" b="1">
                <a:solidFill>
                  <a:schemeClr val="bg2"/>
                </a:solidFill>
                <a:latin typeface="Courier New" charset="0"/>
              </a:rPr>
              <a:t> = 0; </a:t>
            </a:r>
            <a:r>
              <a:rPr lang="en-US" altLang="en-US" sz="2000" b="1">
                <a:solidFill>
                  <a:srgbClr val="FF0000"/>
                </a:solidFill>
                <a:latin typeface="Courier New" charset="0"/>
              </a:rPr>
              <a:t>i</a:t>
            </a:r>
            <a:r>
              <a:rPr lang="en-US" altLang="en-US" sz="2000" b="1">
                <a:solidFill>
                  <a:schemeClr val="bg2"/>
                </a:solidFill>
                <a:latin typeface="Courier New" charset="0"/>
              </a:rPr>
              <a:t> &lt; MAX_NUM; </a:t>
            </a:r>
            <a:r>
              <a:rPr lang="en-US" altLang="en-US" sz="2000" b="1">
                <a:solidFill>
                  <a:srgbClr val="FF0000"/>
                </a:solidFill>
                <a:latin typeface="Courier New" charset="0"/>
              </a:rPr>
              <a:t>i</a:t>
            </a:r>
            <a:r>
              <a:rPr lang="en-US" altLang="en-US" sz="2000" b="1">
                <a:solidFill>
                  <a:schemeClr val="bg2"/>
                </a:solidFill>
                <a:latin typeface="Courier New" charset="0"/>
              </a:rPr>
              <a:t>++)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altLang="en-US" sz="2000" b="1">
                <a:solidFill>
                  <a:schemeClr val="bg2"/>
                </a:solidFill>
                <a:latin typeface="Courier New" charset="0"/>
              </a:rPr>
              <a:t>			println(</a:t>
            </a:r>
            <a:r>
              <a:rPr lang="en-US" altLang="en-US" sz="2000" b="1">
                <a:solidFill>
                  <a:srgbClr val="FF0000"/>
                </a:solidFill>
                <a:latin typeface="Courier New" charset="0"/>
              </a:rPr>
              <a:t>i</a:t>
            </a:r>
            <a:r>
              <a:rPr lang="en-US" altLang="en-US" sz="2000" b="1">
                <a:solidFill>
                  <a:schemeClr val="bg2"/>
                </a:solidFill>
                <a:latin typeface="Courier New" charset="0"/>
              </a:rPr>
              <a:t> + "! = " + factorial(</a:t>
            </a:r>
            <a:r>
              <a:rPr lang="en-US" altLang="en-US" sz="2000" b="1">
                <a:solidFill>
                  <a:srgbClr val="FF0000"/>
                </a:solidFill>
                <a:latin typeface="Courier New" charset="0"/>
              </a:rPr>
              <a:t>i</a:t>
            </a:r>
            <a:r>
              <a:rPr lang="en-US" altLang="en-US" sz="2000" b="1">
                <a:solidFill>
                  <a:schemeClr val="bg2"/>
                </a:solidFill>
                <a:latin typeface="Courier New" charset="0"/>
              </a:rPr>
              <a:t>));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altLang="en-US" sz="2000" b="1">
                <a:solidFill>
                  <a:schemeClr val="bg2"/>
                </a:solidFill>
                <a:latin typeface="Courier New" charset="0"/>
              </a:rPr>
              <a:t>		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altLang="en-US" sz="2000" b="1">
                <a:solidFill>
                  <a:schemeClr val="bg2"/>
                </a:solidFill>
                <a:latin typeface="Courier New" charset="0"/>
              </a:rPr>
              <a:t>	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altLang="en-US" sz="2000" b="1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altLang="en-US" sz="2000" b="1">
                <a:solidFill>
                  <a:schemeClr val="bg2"/>
                </a:solidFill>
                <a:latin typeface="Courier New" charset="0"/>
              </a:rPr>
              <a:t>	private int factorial(int n)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altLang="en-US" sz="2000" b="1">
                <a:solidFill>
                  <a:schemeClr val="bg2"/>
                </a:solidFill>
                <a:latin typeface="Courier New" charset="0"/>
              </a:rPr>
              <a:t>		int result = 1;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altLang="en-US" sz="2000" b="1">
                <a:solidFill>
                  <a:schemeClr val="bg2"/>
                </a:solidFill>
                <a:latin typeface="Courier New" charset="0"/>
              </a:rPr>
              <a:t>		for (int </a:t>
            </a:r>
            <a:r>
              <a:rPr lang="en-US" altLang="en-US" sz="2000" b="1">
                <a:solidFill>
                  <a:srgbClr val="00B050"/>
                </a:solidFill>
                <a:latin typeface="Courier New" charset="0"/>
              </a:rPr>
              <a:t>i</a:t>
            </a:r>
            <a:r>
              <a:rPr lang="en-US" altLang="en-US" sz="2000" b="1">
                <a:solidFill>
                  <a:schemeClr val="bg2"/>
                </a:solidFill>
                <a:latin typeface="Courier New" charset="0"/>
              </a:rPr>
              <a:t> = 1;</a:t>
            </a:r>
            <a:r>
              <a:rPr lang="en-US" altLang="en-US" sz="2000" b="1">
                <a:solidFill>
                  <a:srgbClr val="00B050"/>
                </a:solidFill>
                <a:latin typeface="Courier New" charset="0"/>
              </a:rPr>
              <a:t> i </a:t>
            </a:r>
            <a:r>
              <a:rPr lang="en-US" altLang="en-US" sz="2000" b="1">
                <a:solidFill>
                  <a:schemeClr val="bg2"/>
                </a:solidFill>
                <a:latin typeface="Courier New" charset="0"/>
              </a:rPr>
              <a:t>&lt;= n; </a:t>
            </a:r>
            <a:r>
              <a:rPr lang="en-US" altLang="en-US" sz="2000" b="1">
                <a:solidFill>
                  <a:srgbClr val="00B050"/>
                </a:solidFill>
                <a:latin typeface="Courier New" charset="0"/>
              </a:rPr>
              <a:t>i</a:t>
            </a:r>
            <a:r>
              <a:rPr lang="en-US" altLang="en-US" sz="2000" b="1">
                <a:solidFill>
                  <a:schemeClr val="bg2"/>
                </a:solidFill>
                <a:latin typeface="Courier New" charset="0"/>
              </a:rPr>
              <a:t>++)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altLang="en-US" sz="2000" b="1">
                <a:solidFill>
                  <a:schemeClr val="bg2"/>
                </a:solidFill>
                <a:latin typeface="Courier New" charset="0"/>
              </a:rPr>
              <a:t>			result *= </a:t>
            </a:r>
            <a:r>
              <a:rPr lang="en-US" altLang="en-US" sz="2000" b="1">
                <a:solidFill>
                  <a:srgbClr val="00B050"/>
                </a:solidFill>
                <a:latin typeface="Courier New" charset="0"/>
              </a:rPr>
              <a:t>i</a:t>
            </a:r>
            <a:r>
              <a:rPr lang="en-US" altLang="en-US" sz="2000" b="1">
                <a:solidFill>
                  <a:schemeClr val="bg2"/>
                </a:solidFill>
                <a:latin typeface="Courier New" charset="0"/>
              </a:rPr>
              <a:t>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altLang="en-US" sz="2000" b="1">
                <a:solidFill>
                  <a:schemeClr val="bg2"/>
                </a:solidFill>
                <a:latin typeface="Courier New" charset="0"/>
              </a:rPr>
              <a:t>		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altLang="en-US" sz="2000" b="1">
                <a:solidFill>
                  <a:schemeClr val="bg2"/>
                </a:solidFill>
                <a:latin typeface="Courier New" charset="0"/>
              </a:rPr>
              <a:t>		return result;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altLang="en-US" sz="2000" b="1">
                <a:solidFill>
                  <a:schemeClr val="bg2"/>
                </a:solidFill>
                <a:latin typeface="Courier New" charset="0"/>
              </a:rPr>
              <a:t>	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altLang="en-US" sz="2000" b="1">
                <a:solidFill>
                  <a:schemeClr val="bg2"/>
                </a:solidFill>
                <a:latin typeface="Courier New" charset="0"/>
              </a:rPr>
              <a:t>}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smtClean="0">
                <a:solidFill>
                  <a:srgbClr val="000000"/>
                </a:solidFill>
                <a:latin typeface="Century Gothic"/>
                <a:cs typeface="Century Gothic"/>
              </a:rPr>
              <a:t>A Full Program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086831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-152400" y="2733675"/>
            <a:ext cx="96774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Understand the Mechanism</a:t>
            </a:r>
            <a:endParaRPr lang="en-US" sz="36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351174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5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solidFill>
            <a:schemeClr val="bg1"/>
          </a:solidFill>
          <a:ln w="38100" cmpd="dbl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1800" smtClean="0">
              <a:solidFill>
                <a:srgbClr val="3366FF"/>
              </a:solidFill>
              <a:latin typeface="Arial" charset="0"/>
            </a:endParaRPr>
          </a:p>
        </p:txBody>
      </p:sp>
      <p:sp>
        <p:nvSpPr>
          <p:cNvPr id="6147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smtClean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6148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1800" b="1" smtClean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6149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 smtClean="0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</p:spTree>
    <p:extLst>
      <p:ext uri="{BB962C8B-B14F-4D97-AF65-F5344CB8AC3E}">
        <p14:creationId xmlns:p14="http://schemas.microsoft.com/office/powerpoint/2010/main" val="675206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5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800" b="1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800" b="1" i="1">
                <a:solidFill>
                  <a:schemeClr val="bg2"/>
                </a:solidFill>
                <a:latin typeface="Times" charset="0"/>
                <a:cs typeface="Times" charset="0"/>
              </a:rPr>
              <a:t>	</a:t>
            </a:r>
            <a:endParaRPr lang="en-US" sz="2400" b="1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smtClean="0">
                <a:solidFill>
                  <a:srgbClr val="000000"/>
                </a:solidFill>
                <a:latin typeface="Century Gothic"/>
                <a:cs typeface="Century Gothic"/>
              </a:rPr>
              <a:t>Defining a Method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  <p:sp>
        <p:nvSpPr>
          <p:cNvPr id="108547" name="Rectangle 1"/>
          <p:cNvSpPr>
            <a:spLocks noChangeArrowheads="1"/>
          </p:cNvSpPr>
          <p:nvPr/>
        </p:nvSpPr>
        <p:spPr bwMode="auto">
          <a:xfrm>
            <a:off x="752282" y="2214447"/>
            <a:ext cx="4977645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buClr>
                <a:schemeClr val="bg2"/>
              </a:buClr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private void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turnRight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() {</a:t>
            </a:r>
          </a:p>
          <a:p>
            <a:pPr>
              <a:buClr>
                <a:schemeClr val="bg2"/>
              </a:buClr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turnLeft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();</a:t>
            </a:r>
          </a:p>
          <a:p>
            <a:pPr>
              <a:buClr>
                <a:schemeClr val="bg2"/>
              </a:buClr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turnLeft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();</a:t>
            </a:r>
          </a:p>
          <a:p>
            <a:pPr>
              <a:buClr>
                <a:schemeClr val="bg2"/>
              </a:buClr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turnLeft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();</a:t>
            </a:r>
          </a:p>
          <a:p>
            <a:pPr>
              <a:buClr>
                <a:schemeClr val="bg2"/>
              </a:buClr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</p:txBody>
      </p:sp>
      <p:pic>
        <p:nvPicPr>
          <p:cNvPr id="108548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2664" y="1956072"/>
            <a:ext cx="2387600" cy="240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79564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solidFill>
            <a:schemeClr val="bg1"/>
          </a:solidFill>
          <a:ln w="38100" cmpd="dbl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1800" smtClean="0">
              <a:solidFill>
                <a:srgbClr val="3366FF"/>
              </a:solidFill>
              <a:latin typeface="Arial" charset="0"/>
            </a:endParaRPr>
          </a:p>
        </p:txBody>
      </p:sp>
      <p:sp>
        <p:nvSpPr>
          <p:cNvPr id="7171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smtClean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7172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 smtClean="0">
                <a:solidFill>
                  <a:srgbClr val="010000"/>
                </a:solidFill>
                <a:latin typeface="Courier New" charset="0"/>
              </a:rPr>
              <a:t>0</a:t>
            </a:r>
          </a:p>
        </p:txBody>
      </p:sp>
      <p:sp>
        <p:nvSpPr>
          <p:cNvPr id="7173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 smtClean="0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7174" name="Rectangle 6"/>
          <p:cNvSpPr>
            <a:spLocks noChangeArrowheads="1"/>
          </p:cNvSpPr>
          <p:nvPr/>
        </p:nvSpPr>
        <p:spPr bwMode="auto">
          <a:xfrm>
            <a:off x="2017713" y="928688"/>
            <a:ext cx="1625600" cy="319087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solidFill>
                <a:srgbClr val="3366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9752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smtClean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8195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 smtClean="0">
                <a:solidFill>
                  <a:srgbClr val="010000"/>
                </a:solidFill>
                <a:latin typeface="Courier New" charset="0"/>
              </a:rPr>
              <a:t>0</a:t>
            </a:r>
          </a:p>
        </p:txBody>
      </p:sp>
      <p:sp>
        <p:nvSpPr>
          <p:cNvPr id="8196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 smtClean="0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8197" name="Rectangle 6"/>
          <p:cNvSpPr>
            <a:spLocks noChangeArrowheads="1"/>
          </p:cNvSpPr>
          <p:nvPr/>
        </p:nvSpPr>
        <p:spPr bwMode="auto">
          <a:xfrm>
            <a:off x="3846513" y="928688"/>
            <a:ext cx="2190750" cy="319087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solidFill>
                <a:srgbClr val="3366FF"/>
              </a:solidFill>
            </a:endParaRPr>
          </a:p>
        </p:txBody>
      </p:sp>
      <p:sp>
        <p:nvSpPr>
          <p:cNvPr id="8198" name="Rectangle 8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solidFill>
            <a:schemeClr val="bg1"/>
          </a:solidFill>
          <a:ln w="38100" cmpd="dbl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1800" smtClean="0">
              <a:solidFill>
                <a:srgbClr val="3366FF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5522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smtClean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9219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 smtClean="0">
                <a:solidFill>
                  <a:srgbClr val="010000"/>
                </a:solidFill>
                <a:latin typeface="Courier New" charset="0"/>
              </a:rPr>
              <a:t>0</a:t>
            </a:r>
          </a:p>
        </p:txBody>
      </p:sp>
      <p:sp>
        <p:nvSpPr>
          <p:cNvPr id="9220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 smtClean="0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9221" name="Rectangle 6"/>
          <p:cNvSpPr>
            <a:spLocks noChangeArrowheads="1"/>
          </p:cNvSpPr>
          <p:nvPr/>
        </p:nvSpPr>
        <p:spPr bwMode="auto">
          <a:xfrm>
            <a:off x="1828800" y="1263650"/>
            <a:ext cx="6037263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solidFill>
                <a:srgbClr val="3366FF"/>
              </a:solidFill>
            </a:endParaRPr>
          </a:p>
        </p:txBody>
      </p:sp>
      <p:sp>
        <p:nvSpPr>
          <p:cNvPr id="9222" name="Rectangle 8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solidFill>
            <a:schemeClr val="bg1"/>
          </a:solidFill>
          <a:ln w="38100" cmpd="dbl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1800" smtClean="0">
              <a:solidFill>
                <a:srgbClr val="3366FF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903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smtClean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10243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 smtClean="0">
                <a:solidFill>
                  <a:srgbClr val="010000"/>
                </a:solidFill>
                <a:latin typeface="Courier New" charset="0"/>
              </a:rPr>
              <a:t>0</a:t>
            </a:r>
          </a:p>
        </p:txBody>
      </p:sp>
      <p:sp>
        <p:nvSpPr>
          <p:cNvPr id="10244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 smtClean="0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10245" name="Rectangle 6"/>
          <p:cNvSpPr>
            <a:spLocks noChangeArrowheads="1"/>
          </p:cNvSpPr>
          <p:nvPr/>
        </p:nvSpPr>
        <p:spPr bwMode="auto">
          <a:xfrm>
            <a:off x="5399088" y="1263650"/>
            <a:ext cx="2046287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solidFill>
                <a:srgbClr val="3366FF"/>
              </a:solidFill>
            </a:endParaRPr>
          </a:p>
        </p:txBody>
      </p:sp>
      <p:sp>
        <p:nvSpPr>
          <p:cNvPr id="10246" name="Rectangle 8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solidFill>
            <a:schemeClr val="bg1"/>
          </a:solidFill>
          <a:ln w="38100" cmpd="dbl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1800" smtClean="0">
              <a:solidFill>
                <a:srgbClr val="3366FF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8099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smtClean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11267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 smtClean="0">
                <a:solidFill>
                  <a:srgbClr val="010000"/>
                </a:solidFill>
                <a:latin typeface="Courier New" charset="0"/>
              </a:rPr>
              <a:t>0</a:t>
            </a:r>
          </a:p>
        </p:txBody>
      </p:sp>
      <p:sp>
        <p:nvSpPr>
          <p:cNvPr id="11268" name="Text Box 4"/>
          <p:cNvSpPr txBox="1">
            <a:spLocks noChangeArrowheads="1"/>
          </p:cNvSpPr>
          <p:nvPr/>
        </p:nvSpPr>
        <p:spPr bwMode="auto">
          <a:xfrm>
            <a:off x="3724275" y="2928938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 smtClean="0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11269" name="Rectangle 6"/>
          <p:cNvSpPr>
            <a:spLocks noChangeArrowheads="1"/>
          </p:cNvSpPr>
          <p:nvPr/>
        </p:nvSpPr>
        <p:spPr bwMode="auto">
          <a:xfrm>
            <a:off x="5399088" y="1263650"/>
            <a:ext cx="2046287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solidFill>
                <a:srgbClr val="3366FF"/>
              </a:solidFill>
            </a:endParaRPr>
          </a:p>
        </p:txBody>
      </p:sp>
      <p:sp>
        <p:nvSpPr>
          <p:cNvPr id="11270" name="Rectangle 7"/>
          <p:cNvSpPr>
            <a:spLocks noChangeArrowheads="1"/>
          </p:cNvSpPr>
          <p:nvPr/>
        </p:nvSpPr>
        <p:spPr bwMode="auto">
          <a:xfrm>
            <a:off x="657225" y="657225"/>
            <a:ext cx="7750175" cy="3284538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private int factorial(int n)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int result = 1;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for (int i = 1; i &lt;= n;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   result *= i;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return result;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smtClean="0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smtClean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11271" name="Rectangle 8"/>
          <p:cNvSpPr>
            <a:spLocks noChangeArrowheads="1"/>
          </p:cNvSpPr>
          <p:nvPr/>
        </p:nvSpPr>
        <p:spPr bwMode="auto">
          <a:xfrm>
            <a:off x="5662613" y="3319463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1800" b="1" smtClean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11272" name="Text Box 9"/>
          <p:cNvSpPr txBox="1">
            <a:spLocks noChangeArrowheads="1"/>
          </p:cNvSpPr>
          <p:nvPr/>
        </p:nvSpPr>
        <p:spPr bwMode="auto">
          <a:xfrm>
            <a:off x="4548188" y="3395663"/>
            <a:ext cx="16906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 smtClean="0">
                <a:solidFill>
                  <a:srgbClr val="010000"/>
                </a:solidFill>
                <a:latin typeface="Courier New" charset="0"/>
              </a:rPr>
              <a:t>result</a:t>
            </a:r>
          </a:p>
        </p:txBody>
      </p:sp>
      <p:sp>
        <p:nvSpPr>
          <p:cNvPr id="11273" name="Rectangle 10"/>
          <p:cNvSpPr>
            <a:spLocks noChangeArrowheads="1"/>
          </p:cNvSpPr>
          <p:nvPr/>
        </p:nvSpPr>
        <p:spPr bwMode="auto">
          <a:xfrm>
            <a:off x="3400425" y="3314700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 smtClean="0">
                <a:solidFill>
                  <a:srgbClr val="010000"/>
                </a:solidFill>
                <a:latin typeface="Courier New" charset="0"/>
              </a:rPr>
              <a:t>0</a:t>
            </a:r>
          </a:p>
        </p:txBody>
      </p:sp>
      <p:sp>
        <p:nvSpPr>
          <p:cNvPr id="11274" name="Text Box 11"/>
          <p:cNvSpPr txBox="1">
            <a:spLocks noChangeArrowheads="1"/>
          </p:cNvSpPr>
          <p:nvPr/>
        </p:nvSpPr>
        <p:spPr bwMode="auto">
          <a:xfrm>
            <a:off x="3014663" y="3390900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 smtClean="0">
                <a:solidFill>
                  <a:srgbClr val="010000"/>
                </a:solidFill>
                <a:latin typeface="Courier New" charset="0"/>
              </a:rPr>
              <a:t>n</a:t>
            </a:r>
          </a:p>
        </p:txBody>
      </p:sp>
      <p:sp>
        <p:nvSpPr>
          <p:cNvPr id="11275" name="Rectangle 12"/>
          <p:cNvSpPr>
            <a:spLocks noChangeArrowheads="1"/>
          </p:cNvSpPr>
          <p:nvPr/>
        </p:nvSpPr>
        <p:spPr bwMode="auto">
          <a:xfrm>
            <a:off x="7243763" y="3328988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1800" b="1" smtClean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11276" name="Text Box 13"/>
          <p:cNvSpPr txBox="1">
            <a:spLocks noChangeArrowheads="1"/>
          </p:cNvSpPr>
          <p:nvPr/>
        </p:nvSpPr>
        <p:spPr bwMode="auto">
          <a:xfrm>
            <a:off x="6858000" y="3405188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 smtClean="0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11277" name="Rectangle 15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solidFill>
            <a:schemeClr val="bg1"/>
          </a:solidFill>
          <a:ln w="38100" cmpd="dbl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1800" smtClean="0">
              <a:solidFill>
                <a:srgbClr val="3366FF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2790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smtClean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12291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 smtClean="0">
                <a:solidFill>
                  <a:srgbClr val="010000"/>
                </a:solidFill>
                <a:latin typeface="Courier New" charset="0"/>
              </a:rPr>
              <a:t>0</a:t>
            </a:r>
          </a:p>
        </p:txBody>
      </p:sp>
      <p:sp>
        <p:nvSpPr>
          <p:cNvPr id="12292" name="Text Box 4"/>
          <p:cNvSpPr txBox="1">
            <a:spLocks noChangeArrowheads="1"/>
          </p:cNvSpPr>
          <p:nvPr/>
        </p:nvSpPr>
        <p:spPr bwMode="auto">
          <a:xfrm>
            <a:off x="3724275" y="2928938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 smtClean="0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12293" name="Rectangle 6"/>
          <p:cNvSpPr>
            <a:spLocks noChangeArrowheads="1"/>
          </p:cNvSpPr>
          <p:nvPr/>
        </p:nvSpPr>
        <p:spPr bwMode="auto">
          <a:xfrm>
            <a:off x="5399088" y="1263650"/>
            <a:ext cx="2046287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solidFill>
                <a:srgbClr val="3366FF"/>
              </a:solidFill>
            </a:endParaRPr>
          </a:p>
        </p:txBody>
      </p:sp>
      <p:sp>
        <p:nvSpPr>
          <p:cNvPr id="12294" name="Rectangle 7"/>
          <p:cNvSpPr>
            <a:spLocks noChangeArrowheads="1"/>
          </p:cNvSpPr>
          <p:nvPr/>
        </p:nvSpPr>
        <p:spPr bwMode="auto">
          <a:xfrm>
            <a:off x="657225" y="657225"/>
            <a:ext cx="7750175" cy="3284538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private int factorial(int n)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int result = 1;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for (int i = 1; i &lt;= n;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   result *= i;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return result;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smtClean="0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smtClean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12295" name="Rectangle 8"/>
          <p:cNvSpPr>
            <a:spLocks noChangeArrowheads="1"/>
          </p:cNvSpPr>
          <p:nvPr/>
        </p:nvSpPr>
        <p:spPr bwMode="auto">
          <a:xfrm>
            <a:off x="5662613" y="3319463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 smtClean="0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12296" name="Text Box 9"/>
          <p:cNvSpPr txBox="1">
            <a:spLocks noChangeArrowheads="1"/>
          </p:cNvSpPr>
          <p:nvPr/>
        </p:nvSpPr>
        <p:spPr bwMode="auto">
          <a:xfrm>
            <a:off x="4548188" y="3395663"/>
            <a:ext cx="16906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 smtClean="0">
                <a:solidFill>
                  <a:srgbClr val="010000"/>
                </a:solidFill>
                <a:latin typeface="Courier New" charset="0"/>
              </a:rPr>
              <a:t>result</a:t>
            </a:r>
          </a:p>
        </p:txBody>
      </p:sp>
      <p:sp>
        <p:nvSpPr>
          <p:cNvPr id="12297" name="Rectangle 10"/>
          <p:cNvSpPr>
            <a:spLocks noChangeArrowheads="1"/>
          </p:cNvSpPr>
          <p:nvPr/>
        </p:nvSpPr>
        <p:spPr bwMode="auto">
          <a:xfrm>
            <a:off x="3400425" y="3314700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 smtClean="0">
                <a:solidFill>
                  <a:srgbClr val="010000"/>
                </a:solidFill>
                <a:latin typeface="Courier New" charset="0"/>
              </a:rPr>
              <a:t>0</a:t>
            </a:r>
          </a:p>
        </p:txBody>
      </p:sp>
      <p:sp>
        <p:nvSpPr>
          <p:cNvPr id="12298" name="Text Box 11"/>
          <p:cNvSpPr txBox="1">
            <a:spLocks noChangeArrowheads="1"/>
          </p:cNvSpPr>
          <p:nvPr/>
        </p:nvSpPr>
        <p:spPr bwMode="auto">
          <a:xfrm>
            <a:off x="3014663" y="3390900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 smtClean="0">
                <a:solidFill>
                  <a:srgbClr val="010000"/>
                </a:solidFill>
                <a:latin typeface="Courier New" charset="0"/>
              </a:rPr>
              <a:t>n</a:t>
            </a:r>
          </a:p>
        </p:txBody>
      </p:sp>
      <p:sp>
        <p:nvSpPr>
          <p:cNvPr id="12299" name="Rectangle 12"/>
          <p:cNvSpPr>
            <a:spLocks noChangeArrowheads="1"/>
          </p:cNvSpPr>
          <p:nvPr/>
        </p:nvSpPr>
        <p:spPr bwMode="auto">
          <a:xfrm>
            <a:off x="7243763" y="3328988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1800" b="1" smtClean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12300" name="Text Box 13"/>
          <p:cNvSpPr txBox="1">
            <a:spLocks noChangeArrowheads="1"/>
          </p:cNvSpPr>
          <p:nvPr/>
        </p:nvSpPr>
        <p:spPr bwMode="auto">
          <a:xfrm>
            <a:off x="6858000" y="3405188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 smtClean="0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12301" name="Rectangle 14"/>
          <p:cNvSpPr>
            <a:spLocks noChangeArrowheads="1"/>
          </p:cNvSpPr>
          <p:nvPr/>
        </p:nvSpPr>
        <p:spPr bwMode="auto">
          <a:xfrm>
            <a:off x="1712913" y="1147763"/>
            <a:ext cx="2655887" cy="319087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solidFill>
                <a:srgbClr val="3366FF"/>
              </a:solidFill>
            </a:endParaRPr>
          </a:p>
        </p:txBody>
      </p:sp>
      <p:sp>
        <p:nvSpPr>
          <p:cNvPr id="12302" name="Rectangle 16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solidFill>
            <a:schemeClr val="bg1"/>
          </a:solidFill>
          <a:ln w="38100" cmpd="dbl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1800" smtClean="0">
              <a:solidFill>
                <a:srgbClr val="3366FF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182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smtClean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13315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 smtClean="0">
                <a:solidFill>
                  <a:srgbClr val="010000"/>
                </a:solidFill>
                <a:latin typeface="Courier New" charset="0"/>
              </a:rPr>
              <a:t>0</a:t>
            </a:r>
          </a:p>
        </p:txBody>
      </p:sp>
      <p:sp>
        <p:nvSpPr>
          <p:cNvPr id="13316" name="Text Box 4"/>
          <p:cNvSpPr txBox="1">
            <a:spLocks noChangeArrowheads="1"/>
          </p:cNvSpPr>
          <p:nvPr/>
        </p:nvSpPr>
        <p:spPr bwMode="auto">
          <a:xfrm>
            <a:off x="3724275" y="2928938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 smtClean="0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13317" name="Rectangle 6"/>
          <p:cNvSpPr>
            <a:spLocks noChangeArrowheads="1"/>
          </p:cNvSpPr>
          <p:nvPr/>
        </p:nvSpPr>
        <p:spPr bwMode="auto">
          <a:xfrm>
            <a:off x="5399088" y="1263650"/>
            <a:ext cx="2046287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solidFill>
                <a:srgbClr val="3366FF"/>
              </a:solidFill>
            </a:endParaRPr>
          </a:p>
        </p:txBody>
      </p:sp>
      <p:sp>
        <p:nvSpPr>
          <p:cNvPr id="13318" name="Rectangle 7"/>
          <p:cNvSpPr>
            <a:spLocks noChangeArrowheads="1"/>
          </p:cNvSpPr>
          <p:nvPr/>
        </p:nvSpPr>
        <p:spPr bwMode="auto">
          <a:xfrm>
            <a:off x="657225" y="657225"/>
            <a:ext cx="7750175" cy="3284538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private int factorial(int n)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int result = 1;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for (int i = 1; i &lt;= n;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   result *= i;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return result;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smtClean="0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smtClean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13319" name="Rectangle 8"/>
          <p:cNvSpPr>
            <a:spLocks noChangeArrowheads="1"/>
          </p:cNvSpPr>
          <p:nvPr/>
        </p:nvSpPr>
        <p:spPr bwMode="auto">
          <a:xfrm>
            <a:off x="5662613" y="3319463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 smtClean="0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13320" name="Text Box 9"/>
          <p:cNvSpPr txBox="1">
            <a:spLocks noChangeArrowheads="1"/>
          </p:cNvSpPr>
          <p:nvPr/>
        </p:nvSpPr>
        <p:spPr bwMode="auto">
          <a:xfrm>
            <a:off x="4548188" y="3395663"/>
            <a:ext cx="16906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 smtClean="0">
                <a:solidFill>
                  <a:srgbClr val="010000"/>
                </a:solidFill>
                <a:latin typeface="Courier New" charset="0"/>
              </a:rPr>
              <a:t>result</a:t>
            </a:r>
          </a:p>
        </p:txBody>
      </p:sp>
      <p:sp>
        <p:nvSpPr>
          <p:cNvPr id="13321" name="Rectangle 10"/>
          <p:cNvSpPr>
            <a:spLocks noChangeArrowheads="1"/>
          </p:cNvSpPr>
          <p:nvPr/>
        </p:nvSpPr>
        <p:spPr bwMode="auto">
          <a:xfrm>
            <a:off x="3400425" y="3314700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 smtClean="0">
                <a:solidFill>
                  <a:srgbClr val="010000"/>
                </a:solidFill>
                <a:latin typeface="Courier New" charset="0"/>
              </a:rPr>
              <a:t>0</a:t>
            </a:r>
          </a:p>
        </p:txBody>
      </p:sp>
      <p:sp>
        <p:nvSpPr>
          <p:cNvPr id="13322" name="Text Box 11"/>
          <p:cNvSpPr txBox="1">
            <a:spLocks noChangeArrowheads="1"/>
          </p:cNvSpPr>
          <p:nvPr/>
        </p:nvSpPr>
        <p:spPr bwMode="auto">
          <a:xfrm>
            <a:off x="3014663" y="3390900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 smtClean="0">
                <a:solidFill>
                  <a:srgbClr val="010000"/>
                </a:solidFill>
                <a:latin typeface="Courier New" charset="0"/>
              </a:rPr>
              <a:t>n</a:t>
            </a:r>
          </a:p>
        </p:txBody>
      </p:sp>
      <p:sp>
        <p:nvSpPr>
          <p:cNvPr id="13323" name="Rectangle 12"/>
          <p:cNvSpPr>
            <a:spLocks noChangeArrowheads="1"/>
          </p:cNvSpPr>
          <p:nvPr/>
        </p:nvSpPr>
        <p:spPr bwMode="auto">
          <a:xfrm>
            <a:off x="7243763" y="3328988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 smtClean="0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13324" name="Text Box 13"/>
          <p:cNvSpPr txBox="1">
            <a:spLocks noChangeArrowheads="1"/>
          </p:cNvSpPr>
          <p:nvPr/>
        </p:nvSpPr>
        <p:spPr bwMode="auto">
          <a:xfrm>
            <a:off x="6858000" y="3405188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 smtClean="0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13325" name="Rectangle 14"/>
          <p:cNvSpPr>
            <a:spLocks noChangeArrowheads="1"/>
          </p:cNvSpPr>
          <p:nvPr/>
        </p:nvSpPr>
        <p:spPr bwMode="auto">
          <a:xfrm>
            <a:off x="2584450" y="1482725"/>
            <a:ext cx="1538288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solidFill>
                <a:srgbClr val="3366FF"/>
              </a:solidFill>
            </a:endParaRPr>
          </a:p>
        </p:txBody>
      </p:sp>
      <p:sp>
        <p:nvSpPr>
          <p:cNvPr id="13326" name="Rectangle 16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solidFill>
            <a:schemeClr val="bg1"/>
          </a:solidFill>
          <a:ln w="38100" cmpd="dbl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1800" smtClean="0">
              <a:solidFill>
                <a:srgbClr val="3366FF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9075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smtClean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14339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 smtClean="0">
                <a:solidFill>
                  <a:srgbClr val="010000"/>
                </a:solidFill>
                <a:latin typeface="Courier New" charset="0"/>
              </a:rPr>
              <a:t>0</a:t>
            </a:r>
          </a:p>
        </p:txBody>
      </p:sp>
      <p:sp>
        <p:nvSpPr>
          <p:cNvPr id="14340" name="Text Box 4"/>
          <p:cNvSpPr txBox="1">
            <a:spLocks noChangeArrowheads="1"/>
          </p:cNvSpPr>
          <p:nvPr/>
        </p:nvSpPr>
        <p:spPr bwMode="auto">
          <a:xfrm>
            <a:off x="3724275" y="2928938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 smtClean="0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14341" name="Rectangle 6"/>
          <p:cNvSpPr>
            <a:spLocks noChangeArrowheads="1"/>
          </p:cNvSpPr>
          <p:nvPr/>
        </p:nvSpPr>
        <p:spPr bwMode="auto">
          <a:xfrm>
            <a:off x="5399088" y="1263650"/>
            <a:ext cx="2046287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solidFill>
                <a:srgbClr val="3366FF"/>
              </a:solidFill>
            </a:endParaRPr>
          </a:p>
        </p:txBody>
      </p:sp>
      <p:sp>
        <p:nvSpPr>
          <p:cNvPr id="14342" name="Rectangle 7"/>
          <p:cNvSpPr>
            <a:spLocks noChangeArrowheads="1"/>
          </p:cNvSpPr>
          <p:nvPr/>
        </p:nvSpPr>
        <p:spPr bwMode="auto">
          <a:xfrm>
            <a:off x="657225" y="657225"/>
            <a:ext cx="7750175" cy="3284538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private int factorial(int n)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int result = 1;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for (int i = 1; i &lt;= n;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   result *= i;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return result;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smtClean="0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smtClean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14343" name="Rectangle 8"/>
          <p:cNvSpPr>
            <a:spLocks noChangeArrowheads="1"/>
          </p:cNvSpPr>
          <p:nvPr/>
        </p:nvSpPr>
        <p:spPr bwMode="auto">
          <a:xfrm>
            <a:off x="5662613" y="3319463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 smtClean="0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14344" name="Text Box 9"/>
          <p:cNvSpPr txBox="1">
            <a:spLocks noChangeArrowheads="1"/>
          </p:cNvSpPr>
          <p:nvPr/>
        </p:nvSpPr>
        <p:spPr bwMode="auto">
          <a:xfrm>
            <a:off x="4548188" y="3395663"/>
            <a:ext cx="16906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 smtClean="0">
                <a:solidFill>
                  <a:srgbClr val="010000"/>
                </a:solidFill>
                <a:latin typeface="Courier New" charset="0"/>
              </a:rPr>
              <a:t>result</a:t>
            </a:r>
          </a:p>
        </p:txBody>
      </p:sp>
      <p:sp>
        <p:nvSpPr>
          <p:cNvPr id="14345" name="Rectangle 10"/>
          <p:cNvSpPr>
            <a:spLocks noChangeArrowheads="1"/>
          </p:cNvSpPr>
          <p:nvPr/>
        </p:nvSpPr>
        <p:spPr bwMode="auto">
          <a:xfrm>
            <a:off x="3400425" y="3314700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 smtClean="0">
                <a:solidFill>
                  <a:srgbClr val="010000"/>
                </a:solidFill>
                <a:latin typeface="Courier New" charset="0"/>
              </a:rPr>
              <a:t>0</a:t>
            </a:r>
          </a:p>
        </p:txBody>
      </p:sp>
      <p:sp>
        <p:nvSpPr>
          <p:cNvPr id="14346" name="Text Box 11"/>
          <p:cNvSpPr txBox="1">
            <a:spLocks noChangeArrowheads="1"/>
          </p:cNvSpPr>
          <p:nvPr/>
        </p:nvSpPr>
        <p:spPr bwMode="auto">
          <a:xfrm>
            <a:off x="3014663" y="3390900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 smtClean="0">
                <a:solidFill>
                  <a:srgbClr val="010000"/>
                </a:solidFill>
                <a:latin typeface="Courier New" charset="0"/>
              </a:rPr>
              <a:t>n</a:t>
            </a:r>
          </a:p>
        </p:txBody>
      </p:sp>
      <p:sp>
        <p:nvSpPr>
          <p:cNvPr id="14347" name="Rectangle 12"/>
          <p:cNvSpPr>
            <a:spLocks noChangeArrowheads="1"/>
          </p:cNvSpPr>
          <p:nvPr/>
        </p:nvSpPr>
        <p:spPr bwMode="auto">
          <a:xfrm>
            <a:off x="7243763" y="3328988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 smtClean="0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14348" name="Text Box 13"/>
          <p:cNvSpPr txBox="1">
            <a:spLocks noChangeArrowheads="1"/>
          </p:cNvSpPr>
          <p:nvPr/>
        </p:nvSpPr>
        <p:spPr bwMode="auto">
          <a:xfrm>
            <a:off x="6858000" y="3405188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 smtClean="0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14349" name="Rectangle 14"/>
          <p:cNvSpPr>
            <a:spLocks noChangeArrowheads="1"/>
          </p:cNvSpPr>
          <p:nvPr/>
        </p:nvSpPr>
        <p:spPr bwMode="auto">
          <a:xfrm>
            <a:off x="4370388" y="1482725"/>
            <a:ext cx="1292225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solidFill>
                <a:srgbClr val="3366FF"/>
              </a:solidFill>
            </a:endParaRPr>
          </a:p>
        </p:txBody>
      </p:sp>
      <p:sp>
        <p:nvSpPr>
          <p:cNvPr id="14350" name="Rectangle 16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solidFill>
            <a:schemeClr val="bg1"/>
          </a:solidFill>
          <a:ln w="38100" cmpd="dbl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1800" smtClean="0">
              <a:solidFill>
                <a:srgbClr val="3366FF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4974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smtClean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15363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 smtClean="0">
                <a:solidFill>
                  <a:srgbClr val="010000"/>
                </a:solidFill>
                <a:latin typeface="Courier New" charset="0"/>
              </a:rPr>
              <a:t>0</a:t>
            </a:r>
          </a:p>
        </p:txBody>
      </p:sp>
      <p:sp>
        <p:nvSpPr>
          <p:cNvPr id="15364" name="Text Box 4"/>
          <p:cNvSpPr txBox="1">
            <a:spLocks noChangeArrowheads="1"/>
          </p:cNvSpPr>
          <p:nvPr/>
        </p:nvSpPr>
        <p:spPr bwMode="auto">
          <a:xfrm>
            <a:off x="3724275" y="2928938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 smtClean="0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15365" name="Rectangle 6"/>
          <p:cNvSpPr>
            <a:spLocks noChangeArrowheads="1"/>
          </p:cNvSpPr>
          <p:nvPr/>
        </p:nvSpPr>
        <p:spPr bwMode="auto">
          <a:xfrm>
            <a:off x="5399088" y="1263650"/>
            <a:ext cx="2046287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solidFill>
                <a:srgbClr val="3366FF"/>
              </a:solidFill>
            </a:endParaRPr>
          </a:p>
        </p:txBody>
      </p:sp>
      <p:sp>
        <p:nvSpPr>
          <p:cNvPr id="15366" name="Rectangle 7"/>
          <p:cNvSpPr>
            <a:spLocks noChangeArrowheads="1"/>
          </p:cNvSpPr>
          <p:nvPr/>
        </p:nvSpPr>
        <p:spPr bwMode="auto">
          <a:xfrm>
            <a:off x="657225" y="657225"/>
            <a:ext cx="7750175" cy="3284538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private int factorial(int n)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int result = 1;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for (int i = 1; i &lt;= n;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   result *= i;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return result;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smtClean="0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smtClean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15367" name="Rectangle 8"/>
          <p:cNvSpPr>
            <a:spLocks noChangeArrowheads="1"/>
          </p:cNvSpPr>
          <p:nvPr/>
        </p:nvSpPr>
        <p:spPr bwMode="auto">
          <a:xfrm>
            <a:off x="5662613" y="3319463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 smtClean="0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15368" name="Text Box 9"/>
          <p:cNvSpPr txBox="1">
            <a:spLocks noChangeArrowheads="1"/>
          </p:cNvSpPr>
          <p:nvPr/>
        </p:nvSpPr>
        <p:spPr bwMode="auto">
          <a:xfrm>
            <a:off x="4548188" y="3395663"/>
            <a:ext cx="16906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 smtClean="0">
                <a:solidFill>
                  <a:srgbClr val="010000"/>
                </a:solidFill>
                <a:latin typeface="Courier New" charset="0"/>
              </a:rPr>
              <a:t>result</a:t>
            </a:r>
          </a:p>
        </p:txBody>
      </p:sp>
      <p:sp>
        <p:nvSpPr>
          <p:cNvPr id="15369" name="Rectangle 10"/>
          <p:cNvSpPr>
            <a:spLocks noChangeArrowheads="1"/>
          </p:cNvSpPr>
          <p:nvPr/>
        </p:nvSpPr>
        <p:spPr bwMode="auto">
          <a:xfrm>
            <a:off x="3400425" y="3314700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 smtClean="0">
                <a:solidFill>
                  <a:srgbClr val="010000"/>
                </a:solidFill>
                <a:latin typeface="Courier New" charset="0"/>
              </a:rPr>
              <a:t>0</a:t>
            </a:r>
          </a:p>
        </p:txBody>
      </p:sp>
      <p:sp>
        <p:nvSpPr>
          <p:cNvPr id="15370" name="Text Box 11"/>
          <p:cNvSpPr txBox="1">
            <a:spLocks noChangeArrowheads="1"/>
          </p:cNvSpPr>
          <p:nvPr/>
        </p:nvSpPr>
        <p:spPr bwMode="auto">
          <a:xfrm>
            <a:off x="3014663" y="3390900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 smtClean="0">
                <a:solidFill>
                  <a:srgbClr val="010000"/>
                </a:solidFill>
                <a:latin typeface="Courier New" charset="0"/>
              </a:rPr>
              <a:t>n</a:t>
            </a:r>
          </a:p>
        </p:txBody>
      </p:sp>
      <p:sp>
        <p:nvSpPr>
          <p:cNvPr id="15371" name="Rectangle 12"/>
          <p:cNvSpPr>
            <a:spLocks noChangeArrowheads="1"/>
          </p:cNvSpPr>
          <p:nvPr/>
        </p:nvSpPr>
        <p:spPr bwMode="auto">
          <a:xfrm>
            <a:off x="7243763" y="3328988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 smtClean="0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15372" name="Text Box 13"/>
          <p:cNvSpPr txBox="1">
            <a:spLocks noChangeArrowheads="1"/>
          </p:cNvSpPr>
          <p:nvPr/>
        </p:nvSpPr>
        <p:spPr bwMode="auto">
          <a:xfrm>
            <a:off x="6858000" y="3405188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 smtClean="0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15373" name="Rectangle 14"/>
          <p:cNvSpPr>
            <a:spLocks noChangeArrowheads="1"/>
          </p:cNvSpPr>
          <p:nvPr/>
        </p:nvSpPr>
        <p:spPr bwMode="auto">
          <a:xfrm>
            <a:off x="1685925" y="2484438"/>
            <a:ext cx="2497138" cy="319087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solidFill>
                <a:srgbClr val="3366FF"/>
              </a:solidFill>
            </a:endParaRPr>
          </a:p>
        </p:txBody>
      </p:sp>
      <p:sp>
        <p:nvSpPr>
          <p:cNvPr id="15374" name="Rectangle 16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solidFill>
            <a:schemeClr val="bg1"/>
          </a:solidFill>
          <a:ln w="38100" cmpd="dbl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1800" smtClean="0">
              <a:solidFill>
                <a:srgbClr val="3366FF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3409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smtClean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16387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 smtClean="0">
                <a:solidFill>
                  <a:srgbClr val="010000"/>
                </a:solidFill>
                <a:latin typeface="Courier New" charset="0"/>
              </a:rPr>
              <a:t>0</a:t>
            </a:r>
          </a:p>
        </p:txBody>
      </p:sp>
      <p:sp>
        <p:nvSpPr>
          <p:cNvPr id="16388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 smtClean="0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16389" name="AutoShape 7"/>
          <p:cNvSpPr>
            <a:spLocks/>
          </p:cNvSpPr>
          <p:nvPr/>
        </p:nvSpPr>
        <p:spPr bwMode="auto">
          <a:xfrm rot="-5400000">
            <a:off x="6334919" y="646906"/>
            <a:ext cx="217488" cy="2016125"/>
          </a:xfrm>
          <a:prstGeom prst="leftBrace">
            <a:avLst>
              <a:gd name="adj1" fmla="val 77250"/>
              <a:gd name="adj2" fmla="val 50000"/>
            </a:avLst>
          </a:prstGeom>
          <a:noFill/>
          <a:ln w="28575">
            <a:solidFill>
              <a:schemeClr val="tx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solidFill>
                <a:srgbClr val="3366FF"/>
              </a:solidFill>
            </a:endParaRPr>
          </a:p>
        </p:txBody>
      </p:sp>
      <p:sp>
        <p:nvSpPr>
          <p:cNvPr id="16390" name="Rectangle 9"/>
          <p:cNvSpPr>
            <a:spLocks noChangeArrowheads="1"/>
          </p:cNvSpPr>
          <p:nvPr/>
        </p:nvSpPr>
        <p:spPr bwMode="auto">
          <a:xfrm>
            <a:off x="6242050" y="1771650"/>
            <a:ext cx="406400" cy="319088"/>
          </a:xfrm>
          <a:prstGeom prst="rect">
            <a:avLst/>
          </a:prstGeom>
          <a:noFill/>
          <a:ln w="19050">
            <a:solidFill>
              <a:schemeClr val="tx2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tIns="18288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200" smtClean="0">
                <a:solidFill>
                  <a:srgbClr val="010000"/>
                </a:solidFill>
              </a:rPr>
              <a:t>1</a:t>
            </a:r>
          </a:p>
        </p:txBody>
      </p:sp>
      <p:sp>
        <p:nvSpPr>
          <p:cNvPr id="16391" name="Rectangle 11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solidFill>
            <a:schemeClr val="bg1"/>
          </a:solidFill>
          <a:ln w="38100" cmpd="dbl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1800" smtClean="0">
              <a:solidFill>
                <a:srgbClr val="3366FF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2349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719667"/>
            <a:ext cx="9144000" cy="6138333"/>
          </a:xfrm>
          <a:prstGeom prst="rect">
            <a:avLst/>
          </a:prstGeom>
          <a:solidFill>
            <a:srgbClr val="86D0F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Learn How To</a:t>
            </a:r>
            <a:endParaRPr lang="en-US" sz="4600" dirty="0">
              <a:latin typeface="Calibri"/>
              <a:cs typeface="Calibri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81000" y="1102078"/>
            <a:ext cx="9144000" cy="6098644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372238" y="988743"/>
            <a:ext cx="82854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AutoNum type="arabicPeriod"/>
            </a:pPr>
            <a:r>
              <a:rPr lang="en-US" sz="2400" dirty="0">
                <a:latin typeface="Chalkboard"/>
                <a:cs typeface="Chalkboard"/>
              </a:rPr>
              <a:t>W</a:t>
            </a:r>
            <a:r>
              <a:rPr lang="en-US" sz="2400" dirty="0" smtClean="0">
                <a:latin typeface="Chalkboard"/>
                <a:cs typeface="Chalkboard"/>
              </a:rPr>
              <a:t>rite a method that takes in input</a:t>
            </a:r>
            <a:endParaRPr lang="en-US" sz="2400" dirty="0" smtClean="0">
              <a:latin typeface="Chalkboard"/>
              <a:cs typeface="Chalkboard"/>
            </a:endParaRPr>
          </a:p>
          <a:p>
            <a:pPr marL="457200" indent="-457200" algn="ctr">
              <a:buAutoNum type="arabicPeriod"/>
            </a:pPr>
            <a:r>
              <a:rPr lang="en-US" sz="2400" dirty="0">
                <a:latin typeface="Chalkboard"/>
                <a:cs typeface="Chalkboard"/>
              </a:rPr>
              <a:t>W</a:t>
            </a:r>
            <a:r>
              <a:rPr lang="en-US" sz="2400" dirty="0" smtClean="0">
                <a:latin typeface="Chalkboard"/>
                <a:cs typeface="Chalkboard"/>
              </a:rPr>
              <a:t>rite a method that gives back output</a:t>
            </a:r>
            <a:endParaRPr lang="en-US" sz="2400" dirty="0" smtClean="0">
              <a:latin typeface="Chalkboard"/>
              <a:cs typeface="Chalkboard"/>
            </a:endParaRPr>
          </a:p>
          <a:p>
            <a:pPr marL="457200" indent="-457200" algn="ctr">
              <a:buAutoNum type="arabicPeriod"/>
            </a:pPr>
            <a:r>
              <a:rPr lang="en-US" sz="2400" dirty="0" smtClean="0">
                <a:latin typeface="Chalkboard"/>
                <a:cs typeface="Chalkboard"/>
              </a:rPr>
              <a:t>Trace method calls using stacks</a:t>
            </a:r>
            <a:endParaRPr lang="en-US" sz="2400" dirty="0" smtClean="0">
              <a:latin typeface="Chalkboard"/>
              <a:cs typeface="Chalkboard"/>
            </a:endParaRPr>
          </a:p>
        </p:txBody>
      </p:sp>
    </p:spTree>
    <p:extLst>
      <p:ext uri="{BB962C8B-B14F-4D97-AF65-F5344CB8AC3E}">
        <p14:creationId xmlns:p14="http://schemas.microsoft.com/office/powerpoint/2010/main" val="1863458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smtClean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17411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 smtClean="0">
                <a:solidFill>
                  <a:srgbClr val="010000"/>
                </a:solidFill>
                <a:latin typeface="Courier New" charset="0"/>
              </a:rPr>
              <a:t>0</a:t>
            </a:r>
          </a:p>
        </p:txBody>
      </p:sp>
      <p:sp>
        <p:nvSpPr>
          <p:cNvPr id="17412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 smtClean="0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17413" name="Rectangle 6"/>
          <p:cNvSpPr>
            <a:spLocks noChangeArrowheads="1"/>
          </p:cNvSpPr>
          <p:nvPr/>
        </p:nvSpPr>
        <p:spPr bwMode="auto">
          <a:xfrm>
            <a:off x="1828800" y="1263650"/>
            <a:ext cx="6037263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solidFill>
                <a:srgbClr val="3366FF"/>
              </a:solidFill>
            </a:endParaRPr>
          </a:p>
        </p:txBody>
      </p:sp>
      <p:sp>
        <p:nvSpPr>
          <p:cNvPr id="17414" name="AutoShape 7"/>
          <p:cNvSpPr>
            <a:spLocks/>
          </p:cNvSpPr>
          <p:nvPr/>
        </p:nvSpPr>
        <p:spPr bwMode="auto">
          <a:xfrm rot="-5400000">
            <a:off x="6334919" y="646906"/>
            <a:ext cx="217488" cy="2016125"/>
          </a:xfrm>
          <a:prstGeom prst="leftBrace">
            <a:avLst>
              <a:gd name="adj1" fmla="val 77250"/>
              <a:gd name="adj2" fmla="val 50000"/>
            </a:avLst>
          </a:prstGeom>
          <a:noFill/>
          <a:ln w="28575">
            <a:solidFill>
              <a:schemeClr val="tx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solidFill>
                <a:srgbClr val="3366FF"/>
              </a:solidFill>
            </a:endParaRPr>
          </a:p>
        </p:txBody>
      </p:sp>
      <p:sp>
        <p:nvSpPr>
          <p:cNvPr id="17415" name="Rectangle 8"/>
          <p:cNvSpPr>
            <a:spLocks noChangeArrowheads="1"/>
          </p:cNvSpPr>
          <p:nvPr/>
        </p:nvSpPr>
        <p:spPr bwMode="auto">
          <a:xfrm>
            <a:off x="6242050" y="1771650"/>
            <a:ext cx="406400" cy="319088"/>
          </a:xfrm>
          <a:prstGeom prst="rect">
            <a:avLst/>
          </a:prstGeom>
          <a:noFill/>
          <a:ln w="19050">
            <a:solidFill>
              <a:schemeClr val="tx2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tIns="18288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200" smtClean="0">
                <a:solidFill>
                  <a:srgbClr val="010000"/>
                </a:solidFill>
              </a:rPr>
              <a:t>1</a:t>
            </a:r>
          </a:p>
        </p:txBody>
      </p:sp>
      <p:sp>
        <p:nvSpPr>
          <p:cNvPr id="17416" name="Rectangle 9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0!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smtClean="0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smtClean="0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smtClean="0">
              <a:solidFill>
                <a:srgbClr val="01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184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smtClean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18435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 smtClean="0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18436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 smtClean="0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18437" name="Rectangle 5"/>
          <p:cNvSpPr>
            <a:spLocks noChangeArrowheads="1"/>
          </p:cNvSpPr>
          <p:nvPr/>
        </p:nvSpPr>
        <p:spPr bwMode="auto">
          <a:xfrm>
            <a:off x="6027738" y="928688"/>
            <a:ext cx="623887" cy="319087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solidFill>
                <a:srgbClr val="3366FF"/>
              </a:solidFill>
            </a:endParaRPr>
          </a:p>
        </p:txBody>
      </p:sp>
      <p:sp>
        <p:nvSpPr>
          <p:cNvPr id="18438" name="Rectangle 6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0!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smtClean="0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smtClean="0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smtClean="0">
              <a:solidFill>
                <a:srgbClr val="01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5402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smtClean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19459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 smtClean="0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19460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 smtClean="0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19461" name="Rectangle 5"/>
          <p:cNvSpPr>
            <a:spLocks noChangeArrowheads="1"/>
          </p:cNvSpPr>
          <p:nvPr/>
        </p:nvSpPr>
        <p:spPr bwMode="auto">
          <a:xfrm>
            <a:off x="3846513" y="928688"/>
            <a:ext cx="2190750" cy="319087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solidFill>
                <a:srgbClr val="3366FF"/>
              </a:solidFill>
            </a:endParaRPr>
          </a:p>
        </p:txBody>
      </p:sp>
      <p:sp>
        <p:nvSpPr>
          <p:cNvPr id="19462" name="Rectangle 7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0!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smtClean="0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smtClean="0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smtClean="0">
              <a:solidFill>
                <a:srgbClr val="01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5298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smtClean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20483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 smtClean="0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20484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 smtClean="0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20485" name="Rectangle 5"/>
          <p:cNvSpPr>
            <a:spLocks noChangeArrowheads="1"/>
          </p:cNvSpPr>
          <p:nvPr/>
        </p:nvSpPr>
        <p:spPr bwMode="auto">
          <a:xfrm>
            <a:off x="1828800" y="1263650"/>
            <a:ext cx="6037263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solidFill>
                <a:srgbClr val="3366FF"/>
              </a:solidFill>
            </a:endParaRPr>
          </a:p>
        </p:txBody>
      </p:sp>
      <p:sp>
        <p:nvSpPr>
          <p:cNvPr id="20486" name="Rectangle 7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0!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smtClean="0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smtClean="0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smtClean="0">
              <a:solidFill>
                <a:srgbClr val="01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7445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smtClean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21507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 smtClean="0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21508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 smtClean="0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21509" name="Rectangle 5"/>
          <p:cNvSpPr>
            <a:spLocks noChangeArrowheads="1"/>
          </p:cNvSpPr>
          <p:nvPr/>
        </p:nvSpPr>
        <p:spPr bwMode="auto">
          <a:xfrm>
            <a:off x="5399088" y="1263650"/>
            <a:ext cx="2046287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solidFill>
                <a:srgbClr val="3366FF"/>
              </a:solidFill>
            </a:endParaRPr>
          </a:p>
        </p:txBody>
      </p:sp>
      <p:sp>
        <p:nvSpPr>
          <p:cNvPr id="21510" name="Rectangle 7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0!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smtClean="0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smtClean="0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smtClean="0">
              <a:solidFill>
                <a:srgbClr val="01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9021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smtClean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22531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 smtClean="0">
                <a:solidFill>
                  <a:srgbClr val="010000"/>
                </a:solidFill>
                <a:latin typeface="Courier New" charset="0"/>
              </a:rPr>
              <a:t>0</a:t>
            </a:r>
          </a:p>
        </p:txBody>
      </p:sp>
      <p:sp>
        <p:nvSpPr>
          <p:cNvPr id="22532" name="Text Box 4"/>
          <p:cNvSpPr txBox="1">
            <a:spLocks noChangeArrowheads="1"/>
          </p:cNvSpPr>
          <p:nvPr/>
        </p:nvSpPr>
        <p:spPr bwMode="auto">
          <a:xfrm>
            <a:off x="3724275" y="2928938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 smtClean="0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22533" name="Rectangle 5"/>
          <p:cNvSpPr>
            <a:spLocks noChangeArrowheads="1"/>
          </p:cNvSpPr>
          <p:nvPr/>
        </p:nvSpPr>
        <p:spPr bwMode="auto">
          <a:xfrm>
            <a:off x="5399088" y="1263650"/>
            <a:ext cx="2046287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solidFill>
                <a:srgbClr val="3366FF"/>
              </a:solidFill>
            </a:endParaRPr>
          </a:p>
        </p:txBody>
      </p:sp>
      <p:sp>
        <p:nvSpPr>
          <p:cNvPr id="22534" name="Rectangle 6"/>
          <p:cNvSpPr>
            <a:spLocks noChangeArrowheads="1"/>
          </p:cNvSpPr>
          <p:nvPr/>
        </p:nvSpPr>
        <p:spPr bwMode="auto">
          <a:xfrm>
            <a:off x="657225" y="657225"/>
            <a:ext cx="7750175" cy="3284538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private int factorial(int n)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int result = 1;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for (int i = 1; i &lt;= n;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   result *= i;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return result;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smtClean="0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smtClean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22535" name="Rectangle 7"/>
          <p:cNvSpPr>
            <a:spLocks noChangeArrowheads="1"/>
          </p:cNvSpPr>
          <p:nvPr/>
        </p:nvSpPr>
        <p:spPr bwMode="auto">
          <a:xfrm>
            <a:off x="5662613" y="3319463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1800" b="1" smtClean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22536" name="Text Box 8"/>
          <p:cNvSpPr txBox="1">
            <a:spLocks noChangeArrowheads="1"/>
          </p:cNvSpPr>
          <p:nvPr/>
        </p:nvSpPr>
        <p:spPr bwMode="auto">
          <a:xfrm>
            <a:off x="4548188" y="3395663"/>
            <a:ext cx="16906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 smtClean="0">
                <a:solidFill>
                  <a:srgbClr val="010000"/>
                </a:solidFill>
                <a:latin typeface="Courier New" charset="0"/>
              </a:rPr>
              <a:t>result</a:t>
            </a:r>
          </a:p>
        </p:txBody>
      </p:sp>
      <p:sp>
        <p:nvSpPr>
          <p:cNvPr id="22537" name="Rectangle 9"/>
          <p:cNvSpPr>
            <a:spLocks noChangeArrowheads="1"/>
          </p:cNvSpPr>
          <p:nvPr/>
        </p:nvSpPr>
        <p:spPr bwMode="auto">
          <a:xfrm>
            <a:off x="3400425" y="3314700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 smtClean="0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22538" name="Text Box 10"/>
          <p:cNvSpPr txBox="1">
            <a:spLocks noChangeArrowheads="1"/>
          </p:cNvSpPr>
          <p:nvPr/>
        </p:nvSpPr>
        <p:spPr bwMode="auto">
          <a:xfrm>
            <a:off x="3014663" y="3390900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 smtClean="0">
                <a:solidFill>
                  <a:srgbClr val="010000"/>
                </a:solidFill>
                <a:latin typeface="Courier New" charset="0"/>
              </a:rPr>
              <a:t>n</a:t>
            </a:r>
          </a:p>
        </p:txBody>
      </p:sp>
      <p:sp>
        <p:nvSpPr>
          <p:cNvPr id="22539" name="Rectangle 11"/>
          <p:cNvSpPr>
            <a:spLocks noChangeArrowheads="1"/>
          </p:cNvSpPr>
          <p:nvPr/>
        </p:nvSpPr>
        <p:spPr bwMode="auto">
          <a:xfrm>
            <a:off x="7243763" y="3328988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1800" b="1" smtClean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22540" name="Text Box 12"/>
          <p:cNvSpPr txBox="1">
            <a:spLocks noChangeArrowheads="1"/>
          </p:cNvSpPr>
          <p:nvPr/>
        </p:nvSpPr>
        <p:spPr bwMode="auto">
          <a:xfrm>
            <a:off x="6858000" y="3405188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 smtClean="0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22541" name="Rectangle 14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0!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smtClean="0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smtClean="0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smtClean="0">
              <a:solidFill>
                <a:srgbClr val="01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283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smtClean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23555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 smtClean="0">
                <a:solidFill>
                  <a:srgbClr val="010000"/>
                </a:solidFill>
                <a:latin typeface="Courier New" charset="0"/>
              </a:rPr>
              <a:t>0</a:t>
            </a:r>
          </a:p>
        </p:txBody>
      </p:sp>
      <p:sp>
        <p:nvSpPr>
          <p:cNvPr id="23556" name="Text Box 4"/>
          <p:cNvSpPr txBox="1">
            <a:spLocks noChangeArrowheads="1"/>
          </p:cNvSpPr>
          <p:nvPr/>
        </p:nvSpPr>
        <p:spPr bwMode="auto">
          <a:xfrm>
            <a:off x="3724275" y="2928938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 smtClean="0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23557" name="Rectangle 5"/>
          <p:cNvSpPr>
            <a:spLocks noChangeArrowheads="1"/>
          </p:cNvSpPr>
          <p:nvPr/>
        </p:nvSpPr>
        <p:spPr bwMode="auto">
          <a:xfrm>
            <a:off x="5399088" y="1263650"/>
            <a:ext cx="2046287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solidFill>
                <a:srgbClr val="3366FF"/>
              </a:solidFill>
            </a:endParaRPr>
          </a:p>
        </p:txBody>
      </p:sp>
      <p:sp>
        <p:nvSpPr>
          <p:cNvPr id="23558" name="Rectangle 6"/>
          <p:cNvSpPr>
            <a:spLocks noChangeArrowheads="1"/>
          </p:cNvSpPr>
          <p:nvPr/>
        </p:nvSpPr>
        <p:spPr bwMode="auto">
          <a:xfrm>
            <a:off x="657225" y="657225"/>
            <a:ext cx="7750175" cy="3284538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private int factorial(int n)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int result = 1;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for (int i = 1; i &lt;= n;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   result *= i;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return result;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smtClean="0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smtClean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23559" name="Rectangle 7"/>
          <p:cNvSpPr>
            <a:spLocks noChangeArrowheads="1"/>
          </p:cNvSpPr>
          <p:nvPr/>
        </p:nvSpPr>
        <p:spPr bwMode="auto">
          <a:xfrm>
            <a:off x="5662613" y="3319463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 smtClean="0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23560" name="Text Box 8"/>
          <p:cNvSpPr txBox="1">
            <a:spLocks noChangeArrowheads="1"/>
          </p:cNvSpPr>
          <p:nvPr/>
        </p:nvSpPr>
        <p:spPr bwMode="auto">
          <a:xfrm>
            <a:off x="4548188" y="3395663"/>
            <a:ext cx="16906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 smtClean="0">
                <a:solidFill>
                  <a:srgbClr val="010000"/>
                </a:solidFill>
                <a:latin typeface="Courier New" charset="0"/>
              </a:rPr>
              <a:t>result</a:t>
            </a:r>
          </a:p>
        </p:txBody>
      </p:sp>
      <p:sp>
        <p:nvSpPr>
          <p:cNvPr id="23561" name="Rectangle 9"/>
          <p:cNvSpPr>
            <a:spLocks noChangeArrowheads="1"/>
          </p:cNvSpPr>
          <p:nvPr/>
        </p:nvSpPr>
        <p:spPr bwMode="auto">
          <a:xfrm>
            <a:off x="3400425" y="3314700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 smtClean="0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23562" name="Text Box 10"/>
          <p:cNvSpPr txBox="1">
            <a:spLocks noChangeArrowheads="1"/>
          </p:cNvSpPr>
          <p:nvPr/>
        </p:nvSpPr>
        <p:spPr bwMode="auto">
          <a:xfrm>
            <a:off x="3014663" y="3390900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 smtClean="0">
                <a:solidFill>
                  <a:srgbClr val="010000"/>
                </a:solidFill>
                <a:latin typeface="Courier New" charset="0"/>
              </a:rPr>
              <a:t>n</a:t>
            </a:r>
          </a:p>
        </p:txBody>
      </p:sp>
      <p:sp>
        <p:nvSpPr>
          <p:cNvPr id="23563" name="Rectangle 11"/>
          <p:cNvSpPr>
            <a:spLocks noChangeArrowheads="1"/>
          </p:cNvSpPr>
          <p:nvPr/>
        </p:nvSpPr>
        <p:spPr bwMode="auto">
          <a:xfrm>
            <a:off x="7243763" y="3328988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1800" b="1" smtClean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23564" name="Text Box 12"/>
          <p:cNvSpPr txBox="1">
            <a:spLocks noChangeArrowheads="1"/>
          </p:cNvSpPr>
          <p:nvPr/>
        </p:nvSpPr>
        <p:spPr bwMode="auto">
          <a:xfrm>
            <a:off x="6858000" y="3405188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 smtClean="0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23565" name="Rectangle 13"/>
          <p:cNvSpPr>
            <a:spLocks noChangeArrowheads="1"/>
          </p:cNvSpPr>
          <p:nvPr/>
        </p:nvSpPr>
        <p:spPr bwMode="auto">
          <a:xfrm>
            <a:off x="1712913" y="1147763"/>
            <a:ext cx="2655887" cy="319087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solidFill>
                <a:srgbClr val="3366FF"/>
              </a:solidFill>
            </a:endParaRPr>
          </a:p>
        </p:txBody>
      </p:sp>
      <p:sp>
        <p:nvSpPr>
          <p:cNvPr id="23566" name="Rectangle 15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0!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smtClean="0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smtClean="0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smtClean="0">
              <a:solidFill>
                <a:srgbClr val="01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8210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smtClean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24579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 smtClean="0">
                <a:solidFill>
                  <a:srgbClr val="010000"/>
                </a:solidFill>
                <a:latin typeface="Courier New" charset="0"/>
              </a:rPr>
              <a:t>0</a:t>
            </a:r>
          </a:p>
        </p:txBody>
      </p:sp>
      <p:sp>
        <p:nvSpPr>
          <p:cNvPr id="24580" name="Text Box 4"/>
          <p:cNvSpPr txBox="1">
            <a:spLocks noChangeArrowheads="1"/>
          </p:cNvSpPr>
          <p:nvPr/>
        </p:nvSpPr>
        <p:spPr bwMode="auto">
          <a:xfrm>
            <a:off x="3724275" y="2928938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 smtClean="0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24581" name="Rectangle 5"/>
          <p:cNvSpPr>
            <a:spLocks noChangeArrowheads="1"/>
          </p:cNvSpPr>
          <p:nvPr/>
        </p:nvSpPr>
        <p:spPr bwMode="auto">
          <a:xfrm>
            <a:off x="5399088" y="1263650"/>
            <a:ext cx="2046287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solidFill>
                <a:srgbClr val="3366FF"/>
              </a:solidFill>
            </a:endParaRPr>
          </a:p>
        </p:txBody>
      </p:sp>
      <p:sp>
        <p:nvSpPr>
          <p:cNvPr id="24582" name="Rectangle 6"/>
          <p:cNvSpPr>
            <a:spLocks noChangeArrowheads="1"/>
          </p:cNvSpPr>
          <p:nvPr/>
        </p:nvSpPr>
        <p:spPr bwMode="auto">
          <a:xfrm>
            <a:off x="657225" y="657225"/>
            <a:ext cx="7750175" cy="3284538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private int factorial(int n)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int result = 1;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for (int i = 1; i &lt;= n;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   result *= i;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return result;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smtClean="0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smtClean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24583" name="Rectangle 7"/>
          <p:cNvSpPr>
            <a:spLocks noChangeArrowheads="1"/>
          </p:cNvSpPr>
          <p:nvPr/>
        </p:nvSpPr>
        <p:spPr bwMode="auto">
          <a:xfrm>
            <a:off x="5662613" y="3319463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 smtClean="0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24584" name="Text Box 8"/>
          <p:cNvSpPr txBox="1">
            <a:spLocks noChangeArrowheads="1"/>
          </p:cNvSpPr>
          <p:nvPr/>
        </p:nvSpPr>
        <p:spPr bwMode="auto">
          <a:xfrm>
            <a:off x="4548188" y="3395663"/>
            <a:ext cx="16906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 smtClean="0">
                <a:solidFill>
                  <a:srgbClr val="010000"/>
                </a:solidFill>
                <a:latin typeface="Courier New" charset="0"/>
              </a:rPr>
              <a:t>result</a:t>
            </a:r>
          </a:p>
        </p:txBody>
      </p:sp>
      <p:sp>
        <p:nvSpPr>
          <p:cNvPr id="24585" name="Rectangle 9"/>
          <p:cNvSpPr>
            <a:spLocks noChangeArrowheads="1"/>
          </p:cNvSpPr>
          <p:nvPr/>
        </p:nvSpPr>
        <p:spPr bwMode="auto">
          <a:xfrm>
            <a:off x="3400425" y="3314700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 smtClean="0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24586" name="Text Box 10"/>
          <p:cNvSpPr txBox="1">
            <a:spLocks noChangeArrowheads="1"/>
          </p:cNvSpPr>
          <p:nvPr/>
        </p:nvSpPr>
        <p:spPr bwMode="auto">
          <a:xfrm>
            <a:off x="3014663" y="3390900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 smtClean="0">
                <a:solidFill>
                  <a:srgbClr val="010000"/>
                </a:solidFill>
                <a:latin typeface="Courier New" charset="0"/>
              </a:rPr>
              <a:t>n</a:t>
            </a:r>
          </a:p>
        </p:txBody>
      </p:sp>
      <p:sp>
        <p:nvSpPr>
          <p:cNvPr id="24587" name="Rectangle 11"/>
          <p:cNvSpPr>
            <a:spLocks noChangeArrowheads="1"/>
          </p:cNvSpPr>
          <p:nvPr/>
        </p:nvSpPr>
        <p:spPr bwMode="auto">
          <a:xfrm>
            <a:off x="7243763" y="3328988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 smtClean="0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24588" name="Text Box 12"/>
          <p:cNvSpPr txBox="1">
            <a:spLocks noChangeArrowheads="1"/>
          </p:cNvSpPr>
          <p:nvPr/>
        </p:nvSpPr>
        <p:spPr bwMode="auto">
          <a:xfrm>
            <a:off x="6858000" y="3405188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 smtClean="0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24589" name="Rectangle 13"/>
          <p:cNvSpPr>
            <a:spLocks noChangeArrowheads="1"/>
          </p:cNvSpPr>
          <p:nvPr/>
        </p:nvSpPr>
        <p:spPr bwMode="auto">
          <a:xfrm>
            <a:off x="2584450" y="1482725"/>
            <a:ext cx="1538288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solidFill>
                <a:srgbClr val="3366FF"/>
              </a:solidFill>
            </a:endParaRPr>
          </a:p>
        </p:txBody>
      </p:sp>
      <p:sp>
        <p:nvSpPr>
          <p:cNvPr id="24590" name="Rectangle 15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0!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smtClean="0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smtClean="0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smtClean="0">
              <a:solidFill>
                <a:srgbClr val="01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9305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smtClean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25603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 smtClean="0">
                <a:solidFill>
                  <a:srgbClr val="010000"/>
                </a:solidFill>
                <a:latin typeface="Courier New" charset="0"/>
              </a:rPr>
              <a:t>0</a:t>
            </a:r>
          </a:p>
        </p:txBody>
      </p:sp>
      <p:sp>
        <p:nvSpPr>
          <p:cNvPr id="25604" name="Text Box 4"/>
          <p:cNvSpPr txBox="1">
            <a:spLocks noChangeArrowheads="1"/>
          </p:cNvSpPr>
          <p:nvPr/>
        </p:nvSpPr>
        <p:spPr bwMode="auto">
          <a:xfrm>
            <a:off x="3724275" y="2928938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 smtClean="0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25605" name="Rectangle 5"/>
          <p:cNvSpPr>
            <a:spLocks noChangeArrowheads="1"/>
          </p:cNvSpPr>
          <p:nvPr/>
        </p:nvSpPr>
        <p:spPr bwMode="auto">
          <a:xfrm>
            <a:off x="5399088" y="1263650"/>
            <a:ext cx="2046287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solidFill>
                <a:srgbClr val="3366FF"/>
              </a:solidFill>
            </a:endParaRPr>
          </a:p>
        </p:txBody>
      </p:sp>
      <p:sp>
        <p:nvSpPr>
          <p:cNvPr id="25606" name="Rectangle 6"/>
          <p:cNvSpPr>
            <a:spLocks noChangeArrowheads="1"/>
          </p:cNvSpPr>
          <p:nvPr/>
        </p:nvSpPr>
        <p:spPr bwMode="auto">
          <a:xfrm>
            <a:off x="657225" y="657225"/>
            <a:ext cx="7750175" cy="3284538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private int factorial(int n)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int result = 1;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for (int i = 1; i &lt;= n;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   result *= i;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return result;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smtClean="0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smtClean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25607" name="Rectangle 7"/>
          <p:cNvSpPr>
            <a:spLocks noChangeArrowheads="1"/>
          </p:cNvSpPr>
          <p:nvPr/>
        </p:nvSpPr>
        <p:spPr bwMode="auto">
          <a:xfrm>
            <a:off x="5662613" y="3319463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 smtClean="0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25608" name="Text Box 8"/>
          <p:cNvSpPr txBox="1">
            <a:spLocks noChangeArrowheads="1"/>
          </p:cNvSpPr>
          <p:nvPr/>
        </p:nvSpPr>
        <p:spPr bwMode="auto">
          <a:xfrm>
            <a:off x="4548188" y="3395663"/>
            <a:ext cx="16906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 smtClean="0">
                <a:solidFill>
                  <a:srgbClr val="010000"/>
                </a:solidFill>
                <a:latin typeface="Courier New" charset="0"/>
              </a:rPr>
              <a:t>result</a:t>
            </a:r>
          </a:p>
        </p:txBody>
      </p:sp>
      <p:sp>
        <p:nvSpPr>
          <p:cNvPr id="25609" name="Rectangle 9"/>
          <p:cNvSpPr>
            <a:spLocks noChangeArrowheads="1"/>
          </p:cNvSpPr>
          <p:nvPr/>
        </p:nvSpPr>
        <p:spPr bwMode="auto">
          <a:xfrm>
            <a:off x="3400425" y="3314700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 smtClean="0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25610" name="Text Box 10"/>
          <p:cNvSpPr txBox="1">
            <a:spLocks noChangeArrowheads="1"/>
          </p:cNvSpPr>
          <p:nvPr/>
        </p:nvSpPr>
        <p:spPr bwMode="auto">
          <a:xfrm>
            <a:off x="3014663" y="3390900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 smtClean="0">
                <a:solidFill>
                  <a:srgbClr val="010000"/>
                </a:solidFill>
                <a:latin typeface="Courier New" charset="0"/>
              </a:rPr>
              <a:t>n</a:t>
            </a:r>
          </a:p>
        </p:txBody>
      </p:sp>
      <p:sp>
        <p:nvSpPr>
          <p:cNvPr id="25611" name="Rectangle 11"/>
          <p:cNvSpPr>
            <a:spLocks noChangeArrowheads="1"/>
          </p:cNvSpPr>
          <p:nvPr/>
        </p:nvSpPr>
        <p:spPr bwMode="auto">
          <a:xfrm>
            <a:off x="7243763" y="3328988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 smtClean="0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25612" name="Text Box 12"/>
          <p:cNvSpPr txBox="1">
            <a:spLocks noChangeArrowheads="1"/>
          </p:cNvSpPr>
          <p:nvPr/>
        </p:nvSpPr>
        <p:spPr bwMode="auto">
          <a:xfrm>
            <a:off x="6858000" y="3405188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 smtClean="0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25613" name="Rectangle 13"/>
          <p:cNvSpPr>
            <a:spLocks noChangeArrowheads="1"/>
          </p:cNvSpPr>
          <p:nvPr/>
        </p:nvSpPr>
        <p:spPr bwMode="auto">
          <a:xfrm>
            <a:off x="4384675" y="1482725"/>
            <a:ext cx="1292225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solidFill>
                <a:srgbClr val="3366FF"/>
              </a:solidFill>
            </a:endParaRPr>
          </a:p>
        </p:txBody>
      </p:sp>
      <p:sp>
        <p:nvSpPr>
          <p:cNvPr id="25614" name="Rectangle 14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0!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smtClean="0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smtClean="0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smtClean="0">
              <a:solidFill>
                <a:srgbClr val="01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483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smtClean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26627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 smtClean="0">
                <a:solidFill>
                  <a:srgbClr val="010000"/>
                </a:solidFill>
                <a:latin typeface="Courier New" charset="0"/>
              </a:rPr>
              <a:t>0</a:t>
            </a:r>
          </a:p>
        </p:txBody>
      </p:sp>
      <p:sp>
        <p:nvSpPr>
          <p:cNvPr id="26628" name="Text Box 4"/>
          <p:cNvSpPr txBox="1">
            <a:spLocks noChangeArrowheads="1"/>
          </p:cNvSpPr>
          <p:nvPr/>
        </p:nvSpPr>
        <p:spPr bwMode="auto">
          <a:xfrm>
            <a:off x="3724275" y="2928938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 smtClean="0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26629" name="Rectangle 5"/>
          <p:cNvSpPr>
            <a:spLocks noChangeArrowheads="1"/>
          </p:cNvSpPr>
          <p:nvPr/>
        </p:nvSpPr>
        <p:spPr bwMode="auto">
          <a:xfrm>
            <a:off x="5399088" y="1263650"/>
            <a:ext cx="2046287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solidFill>
                <a:srgbClr val="3366FF"/>
              </a:solidFill>
            </a:endParaRPr>
          </a:p>
        </p:txBody>
      </p:sp>
      <p:sp>
        <p:nvSpPr>
          <p:cNvPr id="26630" name="Rectangle 6"/>
          <p:cNvSpPr>
            <a:spLocks noChangeArrowheads="1"/>
          </p:cNvSpPr>
          <p:nvPr/>
        </p:nvSpPr>
        <p:spPr bwMode="auto">
          <a:xfrm>
            <a:off x="657225" y="657225"/>
            <a:ext cx="7750175" cy="3284538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private int factorial(int n)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int result = 1;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for (int i = 1; i &lt;= n;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   result *= i;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return result;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smtClean="0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smtClean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26631" name="Rectangle 7"/>
          <p:cNvSpPr>
            <a:spLocks noChangeArrowheads="1"/>
          </p:cNvSpPr>
          <p:nvPr/>
        </p:nvSpPr>
        <p:spPr bwMode="auto">
          <a:xfrm>
            <a:off x="5662613" y="3319463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 smtClean="0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26632" name="Text Box 8"/>
          <p:cNvSpPr txBox="1">
            <a:spLocks noChangeArrowheads="1"/>
          </p:cNvSpPr>
          <p:nvPr/>
        </p:nvSpPr>
        <p:spPr bwMode="auto">
          <a:xfrm>
            <a:off x="4548188" y="3395663"/>
            <a:ext cx="16906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 smtClean="0">
                <a:solidFill>
                  <a:srgbClr val="010000"/>
                </a:solidFill>
                <a:latin typeface="Courier New" charset="0"/>
              </a:rPr>
              <a:t>result</a:t>
            </a:r>
          </a:p>
        </p:txBody>
      </p:sp>
      <p:sp>
        <p:nvSpPr>
          <p:cNvPr id="26633" name="Rectangle 9"/>
          <p:cNvSpPr>
            <a:spLocks noChangeArrowheads="1"/>
          </p:cNvSpPr>
          <p:nvPr/>
        </p:nvSpPr>
        <p:spPr bwMode="auto">
          <a:xfrm>
            <a:off x="3400425" y="3314700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 smtClean="0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26634" name="Text Box 10"/>
          <p:cNvSpPr txBox="1">
            <a:spLocks noChangeArrowheads="1"/>
          </p:cNvSpPr>
          <p:nvPr/>
        </p:nvSpPr>
        <p:spPr bwMode="auto">
          <a:xfrm>
            <a:off x="3014663" y="3390900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 smtClean="0">
                <a:solidFill>
                  <a:srgbClr val="010000"/>
                </a:solidFill>
                <a:latin typeface="Courier New" charset="0"/>
              </a:rPr>
              <a:t>n</a:t>
            </a:r>
          </a:p>
        </p:txBody>
      </p:sp>
      <p:sp>
        <p:nvSpPr>
          <p:cNvPr id="26635" name="Rectangle 11"/>
          <p:cNvSpPr>
            <a:spLocks noChangeArrowheads="1"/>
          </p:cNvSpPr>
          <p:nvPr/>
        </p:nvSpPr>
        <p:spPr bwMode="auto">
          <a:xfrm>
            <a:off x="7243763" y="3328988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 smtClean="0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26636" name="Text Box 12"/>
          <p:cNvSpPr txBox="1">
            <a:spLocks noChangeArrowheads="1"/>
          </p:cNvSpPr>
          <p:nvPr/>
        </p:nvSpPr>
        <p:spPr bwMode="auto">
          <a:xfrm>
            <a:off x="6858000" y="3405188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 smtClean="0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26637" name="Rectangle 13"/>
          <p:cNvSpPr>
            <a:spLocks noChangeArrowheads="1"/>
          </p:cNvSpPr>
          <p:nvPr/>
        </p:nvSpPr>
        <p:spPr bwMode="auto">
          <a:xfrm>
            <a:off x="2220913" y="1816100"/>
            <a:ext cx="2090737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solidFill>
                <a:srgbClr val="3366FF"/>
              </a:solidFill>
            </a:endParaRPr>
          </a:p>
        </p:txBody>
      </p:sp>
      <p:sp>
        <p:nvSpPr>
          <p:cNvPr id="26638" name="Rectangle 14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0!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smtClean="0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smtClean="0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smtClean="0">
              <a:solidFill>
                <a:srgbClr val="01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8599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smtClean="0">
                <a:solidFill>
                  <a:srgbClr val="000000"/>
                </a:solidFill>
                <a:latin typeface="Century Gothic"/>
                <a:cs typeface="Century Gothic"/>
              </a:rPr>
              <a:t>Methods are Like Toasters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  <p:pic>
        <p:nvPicPr>
          <p:cNvPr id="118786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0313" y="1808163"/>
            <a:ext cx="6445250" cy="4513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19322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smtClean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27651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 smtClean="0">
                <a:solidFill>
                  <a:srgbClr val="010000"/>
                </a:solidFill>
                <a:latin typeface="Courier New" charset="0"/>
              </a:rPr>
              <a:t>0</a:t>
            </a:r>
          </a:p>
        </p:txBody>
      </p:sp>
      <p:sp>
        <p:nvSpPr>
          <p:cNvPr id="27652" name="Text Box 4"/>
          <p:cNvSpPr txBox="1">
            <a:spLocks noChangeArrowheads="1"/>
          </p:cNvSpPr>
          <p:nvPr/>
        </p:nvSpPr>
        <p:spPr bwMode="auto">
          <a:xfrm>
            <a:off x="3724275" y="2928938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 smtClean="0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27653" name="Rectangle 5"/>
          <p:cNvSpPr>
            <a:spLocks noChangeArrowheads="1"/>
          </p:cNvSpPr>
          <p:nvPr/>
        </p:nvSpPr>
        <p:spPr bwMode="auto">
          <a:xfrm>
            <a:off x="5399088" y="1263650"/>
            <a:ext cx="2046287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solidFill>
                <a:srgbClr val="3366FF"/>
              </a:solidFill>
            </a:endParaRPr>
          </a:p>
        </p:txBody>
      </p:sp>
      <p:sp>
        <p:nvSpPr>
          <p:cNvPr id="27654" name="Rectangle 6"/>
          <p:cNvSpPr>
            <a:spLocks noChangeArrowheads="1"/>
          </p:cNvSpPr>
          <p:nvPr/>
        </p:nvSpPr>
        <p:spPr bwMode="auto">
          <a:xfrm>
            <a:off x="657225" y="657225"/>
            <a:ext cx="7750175" cy="3284538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private int factorial(int n)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int result = 1;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for (int i = 1; i &lt;= n;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   result *= i;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return result;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smtClean="0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smtClean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27655" name="Rectangle 7"/>
          <p:cNvSpPr>
            <a:spLocks noChangeArrowheads="1"/>
          </p:cNvSpPr>
          <p:nvPr/>
        </p:nvSpPr>
        <p:spPr bwMode="auto">
          <a:xfrm>
            <a:off x="5662613" y="3319463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 smtClean="0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27656" name="Text Box 8"/>
          <p:cNvSpPr txBox="1">
            <a:spLocks noChangeArrowheads="1"/>
          </p:cNvSpPr>
          <p:nvPr/>
        </p:nvSpPr>
        <p:spPr bwMode="auto">
          <a:xfrm>
            <a:off x="4548188" y="3395663"/>
            <a:ext cx="16906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 smtClean="0">
                <a:solidFill>
                  <a:srgbClr val="010000"/>
                </a:solidFill>
                <a:latin typeface="Courier New" charset="0"/>
              </a:rPr>
              <a:t>result</a:t>
            </a:r>
          </a:p>
        </p:txBody>
      </p:sp>
      <p:sp>
        <p:nvSpPr>
          <p:cNvPr id="27657" name="Rectangle 9"/>
          <p:cNvSpPr>
            <a:spLocks noChangeArrowheads="1"/>
          </p:cNvSpPr>
          <p:nvPr/>
        </p:nvSpPr>
        <p:spPr bwMode="auto">
          <a:xfrm>
            <a:off x="3400425" y="3314700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 smtClean="0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27658" name="Text Box 10"/>
          <p:cNvSpPr txBox="1">
            <a:spLocks noChangeArrowheads="1"/>
          </p:cNvSpPr>
          <p:nvPr/>
        </p:nvSpPr>
        <p:spPr bwMode="auto">
          <a:xfrm>
            <a:off x="3014663" y="3390900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 smtClean="0">
                <a:solidFill>
                  <a:srgbClr val="010000"/>
                </a:solidFill>
                <a:latin typeface="Courier New" charset="0"/>
              </a:rPr>
              <a:t>n</a:t>
            </a:r>
          </a:p>
        </p:txBody>
      </p:sp>
      <p:sp>
        <p:nvSpPr>
          <p:cNvPr id="27659" name="Rectangle 11"/>
          <p:cNvSpPr>
            <a:spLocks noChangeArrowheads="1"/>
          </p:cNvSpPr>
          <p:nvPr/>
        </p:nvSpPr>
        <p:spPr bwMode="auto">
          <a:xfrm>
            <a:off x="7243763" y="3328988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 smtClean="0">
                <a:solidFill>
                  <a:srgbClr val="010000"/>
                </a:solidFill>
                <a:latin typeface="Courier New" charset="0"/>
              </a:rPr>
              <a:t>2</a:t>
            </a:r>
          </a:p>
        </p:txBody>
      </p:sp>
      <p:sp>
        <p:nvSpPr>
          <p:cNvPr id="27660" name="Text Box 12"/>
          <p:cNvSpPr txBox="1">
            <a:spLocks noChangeArrowheads="1"/>
          </p:cNvSpPr>
          <p:nvPr/>
        </p:nvSpPr>
        <p:spPr bwMode="auto">
          <a:xfrm>
            <a:off x="6858000" y="3405188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 smtClean="0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27661" name="Rectangle 13"/>
          <p:cNvSpPr>
            <a:spLocks noChangeArrowheads="1"/>
          </p:cNvSpPr>
          <p:nvPr/>
        </p:nvSpPr>
        <p:spPr bwMode="auto">
          <a:xfrm>
            <a:off x="5703888" y="1482725"/>
            <a:ext cx="639762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solidFill>
                <a:srgbClr val="3366FF"/>
              </a:solidFill>
            </a:endParaRPr>
          </a:p>
        </p:txBody>
      </p:sp>
      <p:sp>
        <p:nvSpPr>
          <p:cNvPr id="27662" name="Rectangle 14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0!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smtClean="0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smtClean="0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smtClean="0">
              <a:solidFill>
                <a:srgbClr val="01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3774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smtClean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28675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 smtClean="0">
                <a:solidFill>
                  <a:srgbClr val="010000"/>
                </a:solidFill>
                <a:latin typeface="Courier New" charset="0"/>
              </a:rPr>
              <a:t>0</a:t>
            </a:r>
          </a:p>
        </p:txBody>
      </p:sp>
      <p:sp>
        <p:nvSpPr>
          <p:cNvPr id="28676" name="Text Box 4"/>
          <p:cNvSpPr txBox="1">
            <a:spLocks noChangeArrowheads="1"/>
          </p:cNvSpPr>
          <p:nvPr/>
        </p:nvSpPr>
        <p:spPr bwMode="auto">
          <a:xfrm>
            <a:off x="3724275" y="2928938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 smtClean="0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28677" name="Rectangle 5"/>
          <p:cNvSpPr>
            <a:spLocks noChangeArrowheads="1"/>
          </p:cNvSpPr>
          <p:nvPr/>
        </p:nvSpPr>
        <p:spPr bwMode="auto">
          <a:xfrm>
            <a:off x="5399088" y="1263650"/>
            <a:ext cx="2046287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solidFill>
                <a:srgbClr val="3366FF"/>
              </a:solidFill>
            </a:endParaRPr>
          </a:p>
        </p:txBody>
      </p:sp>
      <p:sp>
        <p:nvSpPr>
          <p:cNvPr id="28678" name="Rectangle 6"/>
          <p:cNvSpPr>
            <a:spLocks noChangeArrowheads="1"/>
          </p:cNvSpPr>
          <p:nvPr/>
        </p:nvSpPr>
        <p:spPr bwMode="auto">
          <a:xfrm>
            <a:off x="657225" y="657225"/>
            <a:ext cx="7750175" cy="3284538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private int factorial(int n)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int result = 1;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for (int i = 1; i &lt;= n;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   result *= i;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return result;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smtClean="0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smtClean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28679" name="Rectangle 7"/>
          <p:cNvSpPr>
            <a:spLocks noChangeArrowheads="1"/>
          </p:cNvSpPr>
          <p:nvPr/>
        </p:nvSpPr>
        <p:spPr bwMode="auto">
          <a:xfrm>
            <a:off x="5662613" y="3319463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 smtClean="0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28680" name="Text Box 8"/>
          <p:cNvSpPr txBox="1">
            <a:spLocks noChangeArrowheads="1"/>
          </p:cNvSpPr>
          <p:nvPr/>
        </p:nvSpPr>
        <p:spPr bwMode="auto">
          <a:xfrm>
            <a:off x="4548188" y="3395663"/>
            <a:ext cx="16906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 smtClean="0">
                <a:solidFill>
                  <a:srgbClr val="010000"/>
                </a:solidFill>
                <a:latin typeface="Courier New" charset="0"/>
              </a:rPr>
              <a:t>result</a:t>
            </a:r>
          </a:p>
        </p:txBody>
      </p:sp>
      <p:sp>
        <p:nvSpPr>
          <p:cNvPr id="28681" name="Rectangle 9"/>
          <p:cNvSpPr>
            <a:spLocks noChangeArrowheads="1"/>
          </p:cNvSpPr>
          <p:nvPr/>
        </p:nvSpPr>
        <p:spPr bwMode="auto">
          <a:xfrm>
            <a:off x="3400425" y="3314700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 smtClean="0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28682" name="Text Box 10"/>
          <p:cNvSpPr txBox="1">
            <a:spLocks noChangeArrowheads="1"/>
          </p:cNvSpPr>
          <p:nvPr/>
        </p:nvSpPr>
        <p:spPr bwMode="auto">
          <a:xfrm>
            <a:off x="3014663" y="3390900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 smtClean="0">
                <a:solidFill>
                  <a:srgbClr val="010000"/>
                </a:solidFill>
                <a:latin typeface="Courier New" charset="0"/>
              </a:rPr>
              <a:t>n</a:t>
            </a:r>
          </a:p>
        </p:txBody>
      </p:sp>
      <p:sp>
        <p:nvSpPr>
          <p:cNvPr id="28683" name="Rectangle 11"/>
          <p:cNvSpPr>
            <a:spLocks noChangeArrowheads="1"/>
          </p:cNvSpPr>
          <p:nvPr/>
        </p:nvSpPr>
        <p:spPr bwMode="auto">
          <a:xfrm>
            <a:off x="7243763" y="3328988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 smtClean="0">
                <a:solidFill>
                  <a:srgbClr val="010000"/>
                </a:solidFill>
                <a:latin typeface="Courier New" charset="0"/>
              </a:rPr>
              <a:t>2</a:t>
            </a:r>
          </a:p>
        </p:txBody>
      </p:sp>
      <p:sp>
        <p:nvSpPr>
          <p:cNvPr id="28684" name="Text Box 12"/>
          <p:cNvSpPr txBox="1">
            <a:spLocks noChangeArrowheads="1"/>
          </p:cNvSpPr>
          <p:nvPr/>
        </p:nvSpPr>
        <p:spPr bwMode="auto">
          <a:xfrm>
            <a:off x="6858000" y="3405188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 smtClean="0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28685" name="Rectangle 14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0!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smtClean="0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smtClean="0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smtClean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28686" name="Rectangle 15"/>
          <p:cNvSpPr>
            <a:spLocks noChangeArrowheads="1"/>
          </p:cNvSpPr>
          <p:nvPr/>
        </p:nvSpPr>
        <p:spPr bwMode="auto">
          <a:xfrm>
            <a:off x="4384675" y="1482725"/>
            <a:ext cx="1292225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solidFill>
                <a:srgbClr val="3366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0838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smtClean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29699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 smtClean="0">
                <a:solidFill>
                  <a:srgbClr val="010000"/>
                </a:solidFill>
                <a:latin typeface="Courier New" charset="0"/>
              </a:rPr>
              <a:t>0</a:t>
            </a:r>
          </a:p>
        </p:txBody>
      </p:sp>
      <p:sp>
        <p:nvSpPr>
          <p:cNvPr id="29700" name="Text Box 4"/>
          <p:cNvSpPr txBox="1">
            <a:spLocks noChangeArrowheads="1"/>
          </p:cNvSpPr>
          <p:nvPr/>
        </p:nvSpPr>
        <p:spPr bwMode="auto">
          <a:xfrm>
            <a:off x="3724275" y="2928938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 smtClean="0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29701" name="Rectangle 5"/>
          <p:cNvSpPr>
            <a:spLocks noChangeArrowheads="1"/>
          </p:cNvSpPr>
          <p:nvPr/>
        </p:nvSpPr>
        <p:spPr bwMode="auto">
          <a:xfrm>
            <a:off x="5399088" y="1263650"/>
            <a:ext cx="2046287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solidFill>
                <a:srgbClr val="3366FF"/>
              </a:solidFill>
            </a:endParaRPr>
          </a:p>
        </p:txBody>
      </p:sp>
      <p:sp>
        <p:nvSpPr>
          <p:cNvPr id="29702" name="Rectangle 6"/>
          <p:cNvSpPr>
            <a:spLocks noChangeArrowheads="1"/>
          </p:cNvSpPr>
          <p:nvPr/>
        </p:nvSpPr>
        <p:spPr bwMode="auto">
          <a:xfrm>
            <a:off x="657225" y="657225"/>
            <a:ext cx="7750175" cy="3284538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private int factorial(int n)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int result = 1;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for (int i = 1; i &lt;= n;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   result *= i;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return result;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smtClean="0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smtClean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29703" name="Rectangle 7"/>
          <p:cNvSpPr>
            <a:spLocks noChangeArrowheads="1"/>
          </p:cNvSpPr>
          <p:nvPr/>
        </p:nvSpPr>
        <p:spPr bwMode="auto">
          <a:xfrm>
            <a:off x="5662613" y="3319463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 smtClean="0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29704" name="Text Box 8"/>
          <p:cNvSpPr txBox="1">
            <a:spLocks noChangeArrowheads="1"/>
          </p:cNvSpPr>
          <p:nvPr/>
        </p:nvSpPr>
        <p:spPr bwMode="auto">
          <a:xfrm>
            <a:off x="4548188" y="3395663"/>
            <a:ext cx="16906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 smtClean="0">
                <a:solidFill>
                  <a:srgbClr val="010000"/>
                </a:solidFill>
                <a:latin typeface="Courier New" charset="0"/>
              </a:rPr>
              <a:t>result</a:t>
            </a:r>
          </a:p>
        </p:txBody>
      </p:sp>
      <p:sp>
        <p:nvSpPr>
          <p:cNvPr id="29705" name="Rectangle 9"/>
          <p:cNvSpPr>
            <a:spLocks noChangeArrowheads="1"/>
          </p:cNvSpPr>
          <p:nvPr/>
        </p:nvSpPr>
        <p:spPr bwMode="auto">
          <a:xfrm>
            <a:off x="3400425" y="3314700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 smtClean="0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29706" name="Text Box 10"/>
          <p:cNvSpPr txBox="1">
            <a:spLocks noChangeArrowheads="1"/>
          </p:cNvSpPr>
          <p:nvPr/>
        </p:nvSpPr>
        <p:spPr bwMode="auto">
          <a:xfrm>
            <a:off x="3014663" y="3390900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 smtClean="0">
                <a:solidFill>
                  <a:srgbClr val="010000"/>
                </a:solidFill>
                <a:latin typeface="Courier New" charset="0"/>
              </a:rPr>
              <a:t>n</a:t>
            </a:r>
          </a:p>
        </p:txBody>
      </p:sp>
      <p:sp>
        <p:nvSpPr>
          <p:cNvPr id="29707" name="Rectangle 11"/>
          <p:cNvSpPr>
            <a:spLocks noChangeArrowheads="1"/>
          </p:cNvSpPr>
          <p:nvPr/>
        </p:nvSpPr>
        <p:spPr bwMode="auto">
          <a:xfrm>
            <a:off x="7243763" y="3328988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 smtClean="0">
                <a:solidFill>
                  <a:srgbClr val="010000"/>
                </a:solidFill>
                <a:latin typeface="Courier New" charset="0"/>
              </a:rPr>
              <a:t>2</a:t>
            </a:r>
          </a:p>
        </p:txBody>
      </p:sp>
      <p:sp>
        <p:nvSpPr>
          <p:cNvPr id="29708" name="Text Box 12"/>
          <p:cNvSpPr txBox="1">
            <a:spLocks noChangeArrowheads="1"/>
          </p:cNvSpPr>
          <p:nvPr/>
        </p:nvSpPr>
        <p:spPr bwMode="auto">
          <a:xfrm>
            <a:off x="6858000" y="3405188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 smtClean="0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29709" name="Rectangle 13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0!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smtClean="0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smtClean="0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smtClean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29710" name="Rectangle 14"/>
          <p:cNvSpPr>
            <a:spLocks noChangeArrowheads="1"/>
          </p:cNvSpPr>
          <p:nvPr/>
        </p:nvSpPr>
        <p:spPr bwMode="auto">
          <a:xfrm>
            <a:off x="1685925" y="2468563"/>
            <a:ext cx="2511425" cy="319087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solidFill>
                <a:srgbClr val="3366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5389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smtClean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30723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 smtClean="0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30724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 smtClean="0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30725" name="AutoShape 5"/>
          <p:cNvSpPr>
            <a:spLocks/>
          </p:cNvSpPr>
          <p:nvPr/>
        </p:nvSpPr>
        <p:spPr bwMode="auto">
          <a:xfrm rot="-5400000">
            <a:off x="6334919" y="646906"/>
            <a:ext cx="217488" cy="2016125"/>
          </a:xfrm>
          <a:prstGeom prst="leftBrace">
            <a:avLst>
              <a:gd name="adj1" fmla="val 77250"/>
              <a:gd name="adj2" fmla="val 50000"/>
            </a:avLst>
          </a:prstGeom>
          <a:noFill/>
          <a:ln w="28575">
            <a:solidFill>
              <a:schemeClr val="tx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solidFill>
                <a:srgbClr val="3366FF"/>
              </a:solidFill>
            </a:endParaRPr>
          </a:p>
        </p:txBody>
      </p:sp>
      <p:sp>
        <p:nvSpPr>
          <p:cNvPr id="30726" name="Rectangle 6"/>
          <p:cNvSpPr>
            <a:spLocks noChangeArrowheads="1"/>
          </p:cNvSpPr>
          <p:nvPr/>
        </p:nvSpPr>
        <p:spPr bwMode="auto">
          <a:xfrm>
            <a:off x="6242050" y="1771650"/>
            <a:ext cx="406400" cy="319088"/>
          </a:xfrm>
          <a:prstGeom prst="rect">
            <a:avLst/>
          </a:prstGeom>
          <a:noFill/>
          <a:ln w="19050">
            <a:solidFill>
              <a:schemeClr val="tx2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tIns="18288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200" smtClean="0">
                <a:solidFill>
                  <a:srgbClr val="010000"/>
                </a:solidFill>
              </a:rPr>
              <a:t>1</a:t>
            </a:r>
          </a:p>
        </p:txBody>
      </p:sp>
      <p:sp>
        <p:nvSpPr>
          <p:cNvPr id="30727" name="Rectangle 8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0!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smtClean="0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smtClean="0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smtClean="0">
              <a:solidFill>
                <a:srgbClr val="01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6768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smtClean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31747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 smtClean="0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31748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 smtClean="0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31749" name="Rectangle 5"/>
          <p:cNvSpPr>
            <a:spLocks noChangeArrowheads="1"/>
          </p:cNvSpPr>
          <p:nvPr/>
        </p:nvSpPr>
        <p:spPr bwMode="auto">
          <a:xfrm>
            <a:off x="1828800" y="1263650"/>
            <a:ext cx="6037263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solidFill>
                <a:srgbClr val="3366FF"/>
              </a:solidFill>
            </a:endParaRPr>
          </a:p>
        </p:txBody>
      </p:sp>
      <p:sp>
        <p:nvSpPr>
          <p:cNvPr id="31750" name="AutoShape 6"/>
          <p:cNvSpPr>
            <a:spLocks/>
          </p:cNvSpPr>
          <p:nvPr/>
        </p:nvSpPr>
        <p:spPr bwMode="auto">
          <a:xfrm rot="-5400000">
            <a:off x="6334919" y="646906"/>
            <a:ext cx="217488" cy="2016125"/>
          </a:xfrm>
          <a:prstGeom prst="leftBrace">
            <a:avLst>
              <a:gd name="adj1" fmla="val 77250"/>
              <a:gd name="adj2" fmla="val 50000"/>
            </a:avLst>
          </a:prstGeom>
          <a:noFill/>
          <a:ln w="28575">
            <a:solidFill>
              <a:schemeClr val="tx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solidFill>
                <a:srgbClr val="3366FF"/>
              </a:solidFill>
            </a:endParaRPr>
          </a:p>
        </p:txBody>
      </p:sp>
      <p:sp>
        <p:nvSpPr>
          <p:cNvPr id="31751" name="Rectangle 7"/>
          <p:cNvSpPr>
            <a:spLocks noChangeArrowheads="1"/>
          </p:cNvSpPr>
          <p:nvPr/>
        </p:nvSpPr>
        <p:spPr bwMode="auto">
          <a:xfrm>
            <a:off x="6242050" y="1771650"/>
            <a:ext cx="406400" cy="319088"/>
          </a:xfrm>
          <a:prstGeom prst="rect">
            <a:avLst/>
          </a:prstGeom>
          <a:noFill/>
          <a:ln w="19050">
            <a:solidFill>
              <a:schemeClr val="tx2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tIns="18288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200" smtClean="0">
                <a:solidFill>
                  <a:srgbClr val="010000"/>
                </a:solidFill>
              </a:rPr>
              <a:t>1</a:t>
            </a:r>
          </a:p>
        </p:txBody>
      </p:sp>
      <p:sp>
        <p:nvSpPr>
          <p:cNvPr id="31752" name="Rectangle 8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0!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1!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smtClean="0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smtClean="0">
              <a:solidFill>
                <a:srgbClr val="01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063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smtClean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32771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 smtClean="0">
                <a:solidFill>
                  <a:srgbClr val="010000"/>
                </a:solidFill>
                <a:latin typeface="Courier New" charset="0"/>
              </a:rPr>
              <a:t>2</a:t>
            </a:r>
          </a:p>
        </p:txBody>
      </p:sp>
      <p:sp>
        <p:nvSpPr>
          <p:cNvPr id="32772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 smtClean="0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32773" name="Rectangle 5"/>
          <p:cNvSpPr>
            <a:spLocks noChangeArrowheads="1"/>
          </p:cNvSpPr>
          <p:nvPr/>
        </p:nvSpPr>
        <p:spPr bwMode="auto">
          <a:xfrm>
            <a:off x="6027738" y="928688"/>
            <a:ext cx="623887" cy="319087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solidFill>
                <a:srgbClr val="3366FF"/>
              </a:solidFill>
            </a:endParaRPr>
          </a:p>
        </p:txBody>
      </p:sp>
      <p:sp>
        <p:nvSpPr>
          <p:cNvPr id="32774" name="Rectangle 7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0!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1!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smtClean="0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smtClean="0">
              <a:solidFill>
                <a:srgbClr val="01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0217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smtClean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33795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 smtClean="0">
                <a:solidFill>
                  <a:srgbClr val="010000"/>
                </a:solidFill>
                <a:latin typeface="Courier New" charset="0"/>
              </a:rPr>
              <a:t>2</a:t>
            </a:r>
          </a:p>
        </p:txBody>
      </p:sp>
      <p:sp>
        <p:nvSpPr>
          <p:cNvPr id="33796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 smtClean="0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33797" name="Rectangle 5"/>
          <p:cNvSpPr>
            <a:spLocks noChangeArrowheads="1"/>
          </p:cNvSpPr>
          <p:nvPr/>
        </p:nvSpPr>
        <p:spPr bwMode="auto">
          <a:xfrm>
            <a:off x="3846513" y="928688"/>
            <a:ext cx="2190750" cy="319087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solidFill>
                <a:srgbClr val="3366FF"/>
              </a:solidFill>
            </a:endParaRPr>
          </a:p>
        </p:txBody>
      </p:sp>
      <p:sp>
        <p:nvSpPr>
          <p:cNvPr id="33798" name="Rectangle 7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0!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1!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smtClean="0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smtClean="0">
              <a:solidFill>
                <a:srgbClr val="01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779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smtClean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34819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 smtClean="0">
                <a:solidFill>
                  <a:srgbClr val="010000"/>
                </a:solidFill>
                <a:latin typeface="Courier New" charset="0"/>
              </a:rPr>
              <a:t>2</a:t>
            </a:r>
          </a:p>
        </p:txBody>
      </p:sp>
      <p:sp>
        <p:nvSpPr>
          <p:cNvPr id="34820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 smtClean="0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34821" name="Rectangle 5"/>
          <p:cNvSpPr>
            <a:spLocks noChangeArrowheads="1"/>
          </p:cNvSpPr>
          <p:nvPr/>
        </p:nvSpPr>
        <p:spPr bwMode="auto">
          <a:xfrm>
            <a:off x="1828800" y="1263650"/>
            <a:ext cx="6037263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solidFill>
                <a:srgbClr val="3366FF"/>
              </a:solidFill>
            </a:endParaRPr>
          </a:p>
        </p:txBody>
      </p:sp>
      <p:sp>
        <p:nvSpPr>
          <p:cNvPr id="34822" name="Rectangle 7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0!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1!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smtClean="0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smtClean="0">
              <a:solidFill>
                <a:srgbClr val="01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0715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smtClean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35843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 smtClean="0">
                <a:solidFill>
                  <a:srgbClr val="010000"/>
                </a:solidFill>
                <a:latin typeface="Courier New" charset="0"/>
              </a:rPr>
              <a:t>2</a:t>
            </a:r>
          </a:p>
        </p:txBody>
      </p:sp>
      <p:sp>
        <p:nvSpPr>
          <p:cNvPr id="35844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 smtClean="0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35845" name="Rectangle 5"/>
          <p:cNvSpPr>
            <a:spLocks noChangeArrowheads="1"/>
          </p:cNvSpPr>
          <p:nvPr/>
        </p:nvSpPr>
        <p:spPr bwMode="auto">
          <a:xfrm>
            <a:off x="5399088" y="1263650"/>
            <a:ext cx="2046287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solidFill>
                <a:srgbClr val="3366FF"/>
              </a:solidFill>
            </a:endParaRPr>
          </a:p>
        </p:txBody>
      </p:sp>
      <p:sp>
        <p:nvSpPr>
          <p:cNvPr id="35846" name="Rectangle 7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0!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1!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smtClean="0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smtClean="0">
              <a:solidFill>
                <a:srgbClr val="01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8333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smtClean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36867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 smtClean="0">
                <a:solidFill>
                  <a:srgbClr val="010000"/>
                </a:solidFill>
                <a:latin typeface="Courier New" charset="0"/>
              </a:rPr>
              <a:t>2</a:t>
            </a:r>
          </a:p>
        </p:txBody>
      </p:sp>
      <p:sp>
        <p:nvSpPr>
          <p:cNvPr id="36868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 smtClean="0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36869" name="AutoShape 5"/>
          <p:cNvSpPr>
            <a:spLocks/>
          </p:cNvSpPr>
          <p:nvPr/>
        </p:nvSpPr>
        <p:spPr bwMode="auto">
          <a:xfrm rot="-5400000">
            <a:off x="6334919" y="646906"/>
            <a:ext cx="217488" cy="2016125"/>
          </a:xfrm>
          <a:prstGeom prst="leftBrace">
            <a:avLst>
              <a:gd name="adj1" fmla="val 77250"/>
              <a:gd name="adj2" fmla="val 50000"/>
            </a:avLst>
          </a:prstGeom>
          <a:noFill/>
          <a:ln w="28575">
            <a:solidFill>
              <a:schemeClr val="tx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solidFill>
                <a:srgbClr val="3366FF"/>
              </a:solidFill>
            </a:endParaRPr>
          </a:p>
        </p:txBody>
      </p:sp>
      <p:sp>
        <p:nvSpPr>
          <p:cNvPr id="36870" name="Rectangle 6"/>
          <p:cNvSpPr>
            <a:spLocks noChangeArrowheads="1"/>
          </p:cNvSpPr>
          <p:nvPr/>
        </p:nvSpPr>
        <p:spPr bwMode="auto">
          <a:xfrm>
            <a:off x="6242050" y="1771650"/>
            <a:ext cx="406400" cy="319088"/>
          </a:xfrm>
          <a:prstGeom prst="rect">
            <a:avLst/>
          </a:prstGeom>
          <a:noFill/>
          <a:ln w="19050">
            <a:solidFill>
              <a:schemeClr val="tx2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tIns="18288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200" smtClean="0">
                <a:solidFill>
                  <a:srgbClr val="010000"/>
                </a:solidFill>
              </a:rPr>
              <a:t>2</a:t>
            </a:r>
          </a:p>
        </p:txBody>
      </p:sp>
      <p:sp>
        <p:nvSpPr>
          <p:cNvPr id="36871" name="Rectangle 8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0!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1!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smtClean="0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smtClean="0">
              <a:solidFill>
                <a:srgbClr val="01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3644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809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0313" y="2493963"/>
            <a:ext cx="5465762" cy="3827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9810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650" y="1012825"/>
            <a:ext cx="1944688" cy="194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smtClean="0">
                <a:solidFill>
                  <a:srgbClr val="000000"/>
                </a:solidFill>
                <a:latin typeface="Century Gothic"/>
                <a:cs typeface="Century Gothic"/>
              </a:rPr>
              <a:t>Methods are Like Toasters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  <p:sp>
        <p:nvSpPr>
          <p:cNvPr id="119812" name="TextBox 12"/>
          <p:cNvSpPr txBox="1">
            <a:spLocks noChangeArrowheads="1"/>
          </p:cNvSpPr>
          <p:nvPr/>
        </p:nvSpPr>
        <p:spPr bwMode="auto">
          <a:xfrm>
            <a:off x="388938" y="2770188"/>
            <a:ext cx="14160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>
                <a:solidFill>
                  <a:srgbClr val="010000"/>
                </a:solidFill>
              </a:rPr>
              <a:t>parameter</a:t>
            </a:r>
          </a:p>
        </p:txBody>
      </p:sp>
    </p:spTree>
    <p:extLst>
      <p:ext uri="{BB962C8B-B14F-4D97-AF65-F5344CB8AC3E}">
        <p14:creationId xmlns:p14="http://schemas.microsoft.com/office/powerpoint/2010/main" val="1756869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smtClean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37891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 smtClean="0">
                <a:solidFill>
                  <a:srgbClr val="010000"/>
                </a:solidFill>
                <a:latin typeface="Courier New" charset="0"/>
              </a:rPr>
              <a:t>2</a:t>
            </a:r>
          </a:p>
        </p:txBody>
      </p:sp>
      <p:sp>
        <p:nvSpPr>
          <p:cNvPr id="37892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 smtClean="0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37893" name="Rectangle 5"/>
          <p:cNvSpPr>
            <a:spLocks noChangeArrowheads="1"/>
          </p:cNvSpPr>
          <p:nvPr/>
        </p:nvSpPr>
        <p:spPr bwMode="auto">
          <a:xfrm>
            <a:off x="1828800" y="1263650"/>
            <a:ext cx="6037263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solidFill>
                <a:srgbClr val="3366FF"/>
              </a:solidFill>
            </a:endParaRPr>
          </a:p>
        </p:txBody>
      </p:sp>
      <p:sp>
        <p:nvSpPr>
          <p:cNvPr id="37894" name="AutoShape 6"/>
          <p:cNvSpPr>
            <a:spLocks/>
          </p:cNvSpPr>
          <p:nvPr/>
        </p:nvSpPr>
        <p:spPr bwMode="auto">
          <a:xfrm rot="-5400000">
            <a:off x="6334919" y="646906"/>
            <a:ext cx="217488" cy="2016125"/>
          </a:xfrm>
          <a:prstGeom prst="leftBrace">
            <a:avLst>
              <a:gd name="adj1" fmla="val 77250"/>
              <a:gd name="adj2" fmla="val 50000"/>
            </a:avLst>
          </a:prstGeom>
          <a:noFill/>
          <a:ln w="28575">
            <a:solidFill>
              <a:schemeClr val="tx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solidFill>
                <a:srgbClr val="3366FF"/>
              </a:solidFill>
            </a:endParaRPr>
          </a:p>
        </p:txBody>
      </p:sp>
      <p:sp>
        <p:nvSpPr>
          <p:cNvPr id="37895" name="Rectangle 7"/>
          <p:cNvSpPr>
            <a:spLocks noChangeArrowheads="1"/>
          </p:cNvSpPr>
          <p:nvPr/>
        </p:nvSpPr>
        <p:spPr bwMode="auto">
          <a:xfrm>
            <a:off x="6242050" y="1771650"/>
            <a:ext cx="406400" cy="319088"/>
          </a:xfrm>
          <a:prstGeom prst="rect">
            <a:avLst/>
          </a:prstGeom>
          <a:noFill/>
          <a:ln w="19050">
            <a:solidFill>
              <a:schemeClr val="tx2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tIns="18288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200" smtClean="0">
                <a:solidFill>
                  <a:srgbClr val="010000"/>
                </a:solidFill>
              </a:rPr>
              <a:t>2</a:t>
            </a:r>
          </a:p>
        </p:txBody>
      </p:sp>
      <p:sp>
        <p:nvSpPr>
          <p:cNvPr id="37896" name="Rectangle 8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0!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1!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2! = 2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smtClean="0">
              <a:solidFill>
                <a:srgbClr val="01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9845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smtClean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38915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 smtClean="0">
                <a:solidFill>
                  <a:srgbClr val="010000"/>
                </a:solidFill>
                <a:latin typeface="Courier New" charset="0"/>
              </a:rPr>
              <a:t>3</a:t>
            </a:r>
          </a:p>
        </p:txBody>
      </p:sp>
      <p:sp>
        <p:nvSpPr>
          <p:cNvPr id="38916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 smtClean="0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38917" name="Rectangle 5"/>
          <p:cNvSpPr>
            <a:spLocks noChangeArrowheads="1"/>
          </p:cNvSpPr>
          <p:nvPr/>
        </p:nvSpPr>
        <p:spPr bwMode="auto">
          <a:xfrm>
            <a:off x="6027738" y="928688"/>
            <a:ext cx="623887" cy="319087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solidFill>
                <a:srgbClr val="3366FF"/>
              </a:solidFill>
            </a:endParaRPr>
          </a:p>
        </p:txBody>
      </p:sp>
      <p:sp>
        <p:nvSpPr>
          <p:cNvPr id="38918" name="Rectangle 7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0!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1!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2! = 2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smtClean="0">
              <a:solidFill>
                <a:srgbClr val="01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2678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smtClean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39939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 smtClean="0">
                <a:solidFill>
                  <a:srgbClr val="010000"/>
                </a:solidFill>
                <a:latin typeface="Courier New" charset="0"/>
              </a:rPr>
              <a:t>3</a:t>
            </a:r>
          </a:p>
        </p:txBody>
      </p:sp>
      <p:sp>
        <p:nvSpPr>
          <p:cNvPr id="39940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 smtClean="0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39941" name="Rectangle 5"/>
          <p:cNvSpPr>
            <a:spLocks noChangeArrowheads="1"/>
          </p:cNvSpPr>
          <p:nvPr/>
        </p:nvSpPr>
        <p:spPr bwMode="auto">
          <a:xfrm>
            <a:off x="3846513" y="928688"/>
            <a:ext cx="2190750" cy="319087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solidFill>
                <a:srgbClr val="3366FF"/>
              </a:solidFill>
            </a:endParaRPr>
          </a:p>
        </p:txBody>
      </p:sp>
      <p:sp>
        <p:nvSpPr>
          <p:cNvPr id="39942" name="Rectangle 7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0!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1!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2! = 2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smtClean="0">
              <a:solidFill>
                <a:srgbClr val="01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9269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smtClean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40963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 smtClean="0">
                <a:solidFill>
                  <a:srgbClr val="010000"/>
                </a:solidFill>
                <a:latin typeface="Courier New" charset="0"/>
              </a:rPr>
              <a:t>3</a:t>
            </a:r>
          </a:p>
        </p:txBody>
      </p:sp>
      <p:sp>
        <p:nvSpPr>
          <p:cNvPr id="40964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 smtClean="0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40965" name="Rectangle 5"/>
          <p:cNvSpPr>
            <a:spLocks noChangeArrowheads="1"/>
          </p:cNvSpPr>
          <p:nvPr/>
        </p:nvSpPr>
        <p:spPr bwMode="auto">
          <a:xfrm>
            <a:off x="1828800" y="1263650"/>
            <a:ext cx="6037263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solidFill>
                <a:srgbClr val="3366FF"/>
              </a:solidFill>
            </a:endParaRPr>
          </a:p>
        </p:txBody>
      </p:sp>
      <p:sp>
        <p:nvSpPr>
          <p:cNvPr id="40966" name="Rectangle 7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0!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1!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2! = 2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smtClean="0">
              <a:solidFill>
                <a:srgbClr val="01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1718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smtClean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41987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 smtClean="0">
                <a:solidFill>
                  <a:srgbClr val="010000"/>
                </a:solidFill>
                <a:latin typeface="Courier New" charset="0"/>
              </a:rPr>
              <a:t>3</a:t>
            </a:r>
          </a:p>
        </p:txBody>
      </p:sp>
      <p:sp>
        <p:nvSpPr>
          <p:cNvPr id="41988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 smtClean="0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41989" name="Rectangle 5"/>
          <p:cNvSpPr>
            <a:spLocks noChangeArrowheads="1"/>
          </p:cNvSpPr>
          <p:nvPr/>
        </p:nvSpPr>
        <p:spPr bwMode="auto">
          <a:xfrm>
            <a:off x="5399088" y="1263650"/>
            <a:ext cx="2046287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solidFill>
                <a:srgbClr val="3366FF"/>
              </a:solidFill>
            </a:endParaRPr>
          </a:p>
        </p:txBody>
      </p:sp>
      <p:sp>
        <p:nvSpPr>
          <p:cNvPr id="41990" name="Rectangle 7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0!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1!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2! = 2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smtClean="0">
              <a:solidFill>
                <a:srgbClr val="01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716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smtClean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43011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 smtClean="0">
                <a:solidFill>
                  <a:srgbClr val="010000"/>
                </a:solidFill>
                <a:latin typeface="Courier New" charset="0"/>
              </a:rPr>
              <a:t>3</a:t>
            </a:r>
          </a:p>
        </p:txBody>
      </p:sp>
      <p:sp>
        <p:nvSpPr>
          <p:cNvPr id="43012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 smtClean="0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43013" name="AutoShape 5"/>
          <p:cNvSpPr>
            <a:spLocks/>
          </p:cNvSpPr>
          <p:nvPr/>
        </p:nvSpPr>
        <p:spPr bwMode="auto">
          <a:xfrm rot="-5400000">
            <a:off x="6334919" y="646906"/>
            <a:ext cx="217488" cy="2016125"/>
          </a:xfrm>
          <a:prstGeom prst="leftBrace">
            <a:avLst>
              <a:gd name="adj1" fmla="val 77250"/>
              <a:gd name="adj2" fmla="val 50000"/>
            </a:avLst>
          </a:prstGeom>
          <a:noFill/>
          <a:ln w="28575">
            <a:solidFill>
              <a:schemeClr val="tx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solidFill>
                <a:srgbClr val="3366FF"/>
              </a:solidFill>
            </a:endParaRPr>
          </a:p>
        </p:txBody>
      </p:sp>
      <p:sp>
        <p:nvSpPr>
          <p:cNvPr id="43014" name="Rectangle 6"/>
          <p:cNvSpPr>
            <a:spLocks noChangeArrowheads="1"/>
          </p:cNvSpPr>
          <p:nvPr/>
        </p:nvSpPr>
        <p:spPr bwMode="auto">
          <a:xfrm>
            <a:off x="6242050" y="1771650"/>
            <a:ext cx="406400" cy="319088"/>
          </a:xfrm>
          <a:prstGeom prst="rect">
            <a:avLst/>
          </a:prstGeom>
          <a:noFill/>
          <a:ln w="19050">
            <a:solidFill>
              <a:schemeClr val="tx2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tIns="18288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200" smtClean="0">
                <a:solidFill>
                  <a:srgbClr val="010000"/>
                </a:solidFill>
              </a:rPr>
              <a:t>6</a:t>
            </a:r>
          </a:p>
        </p:txBody>
      </p:sp>
      <p:sp>
        <p:nvSpPr>
          <p:cNvPr id="43015" name="Rectangle 8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0!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1!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2! = 2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smtClean="0">
              <a:solidFill>
                <a:srgbClr val="01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3188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smtClean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44035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 smtClean="0">
                <a:solidFill>
                  <a:srgbClr val="010000"/>
                </a:solidFill>
                <a:latin typeface="Courier New" charset="0"/>
              </a:rPr>
              <a:t>3</a:t>
            </a:r>
          </a:p>
        </p:txBody>
      </p:sp>
      <p:sp>
        <p:nvSpPr>
          <p:cNvPr id="44036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 smtClean="0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44037" name="Rectangle 5"/>
          <p:cNvSpPr>
            <a:spLocks noChangeArrowheads="1"/>
          </p:cNvSpPr>
          <p:nvPr/>
        </p:nvSpPr>
        <p:spPr bwMode="auto">
          <a:xfrm>
            <a:off x="1828800" y="1263650"/>
            <a:ext cx="6037263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solidFill>
                <a:srgbClr val="3366FF"/>
              </a:solidFill>
            </a:endParaRPr>
          </a:p>
        </p:txBody>
      </p:sp>
      <p:sp>
        <p:nvSpPr>
          <p:cNvPr id="44038" name="AutoShape 6"/>
          <p:cNvSpPr>
            <a:spLocks/>
          </p:cNvSpPr>
          <p:nvPr/>
        </p:nvSpPr>
        <p:spPr bwMode="auto">
          <a:xfrm rot="-5400000">
            <a:off x="6334919" y="646906"/>
            <a:ext cx="217488" cy="2016125"/>
          </a:xfrm>
          <a:prstGeom prst="leftBrace">
            <a:avLst>
              <a:gd name="adj1" fmla="val 77250"/>
              <a:gd name="adj2" fmla="val 50000"/>
            </a:avLst>
          </a:prstGeom>
          <a:noFill/>
          <a:ln w="28575">
            <a:solidFill>
              <a:schemeClr val="tx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solidFill>
                <a:srgbClr val="3366FF"/>
              </a:solidFill>
            </a:endParaRPr>
          </a:p>
        </p:txBody>
      </p:sp>
      <p:sp>
        <p:nvSpPr>
          <p:cNvPr id="44039" name="Rectangle 7"/>
          <p:cNvSpPr>
            <a:spLocks noChangeArrowheads="1"/>
          </p:cNvSpPr>
          <p:nvPr/>
        </p:nvSpPr>
        <p:spPr bwMode="auto">
          <a:xfrm>
            <a:off x="6242050" y="1771650"/>
            <a:ext cx="406400" cy="319088"/>
          </a:xfrm>
          <a:prstGeom prst="rect">
            <a:avLst/>
          </a:prstGeom>
          <a:noFill/>
          <a:ln w="19050">
            <a:solidFill>
              <a:schemeClr val="tx2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tIns="18288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200" smtClean="0">
                <a:solidFill>
                  <a:srgbClr val="010000"/>
                </a:solidFill>
              </a:rPr>
              <a:t>6</a:t>
            </a:r>
          </a:p>
        </p:txBody>
      </p:sp>
      <p:sp>
        <p:nvSpPr>
          <p:cNvPr id="44040" name="Rectangle 8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0!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1!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2! = 2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3! = 6</a:t>
            </a:r>
          </a:p>
        </p:txBody>
      </p:sp>
    </p:spTree>
    <p:extLst>
      <p:ext uri="{BB962C8B-B14F-4D97-AF65-F5344CB8AC3E}">
        <p14:creationId xmlns:p14="http://schemas.microsoft.com/office/powerpoint/2010/main" val="2011816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smtClean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45059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 smtClean="0">
                <a:solidFill>
                  <a:srgbClr val="010000"/>
                </a:solidFill>
                <a:latin typeface="Courier New" charset="0"/>
              </a:rPr>
              <a:t>4</a:t>
            </a:r>
          </a:p>
        </p:txBody>
      </p:sp>
      <p:sp>
        <p:nvSpPr>
          <p:cNvPr id="45060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 smtClean="0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45061" name="Rectangle 5"/>
          <p:cNvSpPr>
            <a:spLocks noChangeArrowheads="1"/>
          </p:cNvSpPr>
          <p:nvPr/>
        </p:nvSpPr>
        <p:spPr bwMode="auto">
          <a:xfrm>
            <a:off x="6027738" y="928688"/>
            <a:ext cx="623887" cy="319087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solidFill>
                <a:srgbClr val="3366FF"/>
              </a:solidFill>
            </a:endParaRPr>
          </a:p>
        </p:txBody>
      </p:sp>
      <p:sp>
        <p:nvSpPr>
          <p:cNvPr id="45062" name="Rectangle 7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0!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1!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2! = 2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3! = 6</a:t>
            </a:r>
          </a:p>
        </p:txBody>
      </p:sp>
    </p:spTree>
    <p:extLst>
      <p:ext uri="{BB962C8B-B14F-4D97-AF65-F5344CB8AC3E}">
        <p14:creationId xmlns:p14="http://schemas.microsoft.com/office/powerpoint/2010/main" val="469355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smtClean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46083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 smtClean="0">
                <a:solidFill>
                  <a:srgbClr val="010000"/>
                </a:solidFill>
                <a:latin typeface="Courier New" charset="0"/>
              </a:rPr>
              <a:t>4</a:t>
            </a:r>
          </a:p>
        </p:txBody>
      </p:sp>
      <p:sp>
        <p:nvSpPr>
          <p:cNvPr id="46084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 smtClean="0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46085" name="Rectangle 5"/>
          <p:cNvSpPr>
            <a:spLocks noChangeArrowheads="1"/>
          </p:cNvSpPr>
          <p:nvPr/>
        </p:nvSpPr>
        <p:spPr bwMode="auto">
          <a:xfrm>
            <a:off x="3846513" y="928688"/>
            <a:ext cx="2190750" cy="319087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solidFill>
                <a:srgbClr val="3366FF"/>
              </a:solidFill>
            </a:endParaRPr>
          </a:p>
        </p:txBody>
      </p:sp>
      <p:sp>
        <p:nvSpPr>
          <p:cNvPr id="46086" name="Rectangle 7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0!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1!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2! = 2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3! = 6</a:t>
            </a:r>
          </a:p>
        </p:txBody>
      </p:sp>
    </p:spTree>
    <p:extLst>
      <p:ext uri="{BB962C8B-B14F-4D97-AF65-F5344CB8AC3E}">
        <p14:creationId xmlns:p14="http://schemas.microsoft.com/office/powerpoint/2010/main" val="753158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7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// NOTE: This program is </a:t>
            </a:r>
            <a:r>
              <a:rPr lang="en-US" sz="2400" b="1" u="sng" dirty="0">
                <a:solidFill>
                  <a:srgbClr val="000000"/>
                </a:solidFill>
                <a:latin typeface="Courier New" charset="0"/>
              </a:rPr>
              <a:t>buggy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!!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private void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addFive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x)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	x += 5;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public void run()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	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x = 3;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	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addFive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(x);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("x = " + x);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smtClean="0">
                <a:solidFill>
                  <a:srgbClr val="000000"/>
                </a:solidFill>
                <a:latin typeface="Century Gothic"/>
                <a:cs typeface="Century Gothic"/>
              </a:rPr>
              <a:t>Bad Times </a:t>
            </a: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W</a:t>
            </a:r>
            <a:r>
              <a:rPr lang="en-US" sz="4000" b="1" dirty="0" smtClean="0">
                <a:solidFill>
                  <a:srgbClr val="000000"/>
                </a:solidFill>
                <a:latin typeface="Century Gothic"/>
                <a:cs typeface="Century Gothic"/>
              </a:rPr>
              <a:t>ith Methods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087382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83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0313" y="2493963"/>
            <a:ext cx="5465762" cy="3827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083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650" y="1012825"/>
            <a:ext cx="1944688" cy="194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smtClean="0">
                <a:solidFill>
                  <a:srgbClr val="000000"/>
                </a:solidFill>
                <a:latin typeface="Century Gothic"/>
                <a:cs typeface="Century Gothic"/>
              </a:rPr>
              <a:t>Methods are Like Toasters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  <p:pic>
        <p:nvPicPr>
          <p:cNvPr id="120836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8338" y="836613"/>
            <a:ext cx="2552700" cy="2043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0837" name="TextBox 12"/>
          <p:cNvSpPr txBox="1">
            <a:spLocks noChangeArrowheads="1"/>
          </p:cNvSpPr>
          <p:nvPr/>
        </p:nvSpPr>
        <p:spPr bwMode="auto">
          <a:xfrm>
            <a:off x="388938" y="2770188"/>
            <a:ext cx="14160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>
                <a:solidFill>
                  <a:srgbClr val="010000"/>
                </a:solidFill>
              </a:rPr>
              <a:t>parameter</a:t>
            </a:r>
          </a:p>
        </p:txBody>
      </p:sp>
    </p:spTree>
    <p:extLst>
      <p:ext uri="{BB962C8B-B14F-4D97-AF65-F5344CB8AC3E}">
        <p14:creationId xmlns:p14="http://schemas.microsoft.com/office/powerpoint/2010/main" val="2356997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1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// NOTE: This program is </a:t>
            </a:r>
            <a:r>
              <a:rPr lang="en-US" sz="2400" b="1" dirty="0">
                <a:solidFill>
                  <a:srgbClr val="CC0000"/>
                </a:solidFill>
                <a:latin typeface="Courier New" charset="0"/>
              </a:rPr>
              <a:t>feeling just fine...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private </a:t>
            </a:r>
            <a:r>
              <a:rPr lang="en-US" sz="2400" b="1" dirty="0" err="1" smtClean="0">
                <a:solidFill>
                  <a:srgbClr val="CC0000"/>
                </a:solidFill>
                <a:latin typeface="Courier New" charset="0"/>
              </a:rPr>
              <a:t>int</a:t>
            </a:r>
            <a:r>
              <a:rPr lang="en-US" sz="2400" b="1" dirty="0" smtClean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addFive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x)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	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x += 5;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CC0000"/>
                </a:solidFill>
                <a:latin typeface="Courier New" charset="0"/>
              </a:rPr>
              <a:t>  return x;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public void run()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	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x = 3;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	</a:t>
            </a:r>
            <a:r>
              <a:rPr lang="en-US" sz="2400" b="1" dirty="0">
                <a:solidFill>
                  <a:srgbClr val="CC0000"/>
                </a:solidFill>
                <a:latin typeface="Courier New" charset="0"/>
              </a:rPr>
              <a:t>x =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addFive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(x);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("x = " + x);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smtClean="0">
                <a:solidFill>
                  <a:srgbClr val="000000"/>
                </a:solidFill>
                <a:latin typeface="Century Gothic"/>
                <a:cs typeface="Century Gothic"/>
              </a:rPr>
              <a:t>Good Times </a:t>
            </a: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W</a:t>
            </a:r>
            <a:r>
              <a:rPr lang="en-US" sz="4000" b="1" dirty="0" smtClean="0">
                <a:solidFill>
                  <a:srgbClr val="000000"/>
                </a:solidFill>
                <a:latin typeface="Century Gothic"/>
                <a:cs typeface="Century Gothic"/>
              </a:rPr>
              <a:t>ith Methods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84767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-152400" y="2733675"/>
            <a:ext cx="967740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Variables are </a:t>
            </a:r>
            <a:r>
              <a:rPr lang="en-US" sz="3600" b="1" dirty="0" smtClean="0">
                <a:solidFill>
                  <a:schemeClr val="bg1"/>
                </a:solidFill>
                <a:latin typeface="Courier"/>
                <a:cs typeface="Courier"/>
              </a:rPr>
              <a:t>not</a:t>
            </a:r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 passed!</a:t>
            </a:r>
          </a:p>
          <a:p>
            <a:pPr algn="ctr"/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Values are passed</a:t>
            </a:r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.</a:t>
            </a:r>
            <a:endParaRPr lang="en-US" sz="3600" dirty="0" smtClean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2106308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smtClean="0">
                <a:solidFill>
                  <a:srgbClr val="000000"/>
                </a:solidFill>
                <a:latin typeface="Century Gothic"/>
                <a:cs typeface="Century Gothic"/>
              </a:rPr>
              <a:t>Pass by “Value”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0270" y="1338146"/>
            <a:ext cx="3671356" cy="4919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704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-152400" y="2733675"/>
            <a:ext cx="96774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More Examples</a:t>
            </a:r>
            <a:endParaRPr lang="en-US" sz="36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2898620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3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void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num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= 5;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cow(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num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void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cow(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grass)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(grass);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smtClean="0">
                <a:solidFill>
                  <a:srgbClr val="000000"/>
                </a:solidFill>
                <a:latin typeface="Century Gothic"/>
                <a:cs typeface="Century Gothic"/>
              </a:rPr>
              <a:t>Changed Name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600838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7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void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num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= 5;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cow();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void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cow()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num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= 10;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num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smtClean="0">
                <a:solidFill>
                  <a:srgbClr val="000000"/>
                </a:solidFill>
                <a:latin typeface="Century Gothic"/>
                <a:cs typeface="Century Gothic"/>
              </a:rPr>
              <a:t>Same Variable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912090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smtClean="0">
                <a:solidFill>
                  <a:srgbClr val="000000"/>
                </a:solidFill>
                <a:latin typeface="Century Gothic"/>
                <a:cs typeface="Century Gothic"/>
              </a:rPr>
              <a:t>Methods Called on Objects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1851103" y="2758223"/>
            <a:ext cx="6010508" cy="59372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 err="1" smtClean="0">
                <a:solidFill>
                  <a:srgbClr val="000000"/>
                </a:solidFill>
                <a:latin typeface="Courier New" charset="0"/>
              </a:rPr>
              <a:t>GRect</a:t>
            </a:r>
            <a:r>
              <a:rPr kumimoji="1" lang="en-US" b="1" dirty="0" smtClean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kumimoji="1" lang="en-US" b="1" dirty="0" err="1" smtClean="0">
                <a:solidFill>
                  <a:srgbClr val="000000"/>
                </a:solidFill>
                <a:latin typeface="Courier New" charset="0"/>
              </a:rPr>
              <a:t>rect</a:t>
            </a:r>
            <a:r>
              <a:rPr kumimoji="1" lang="en-US" b="1" dirty="0" smtClean="0">
                <a:solidFill>
                  <a:srgbClr val="000000"/>
                </a:solidFill>
                <a:latin typeface="Courier New" charset="0"/>
              </a:rPr>
              <a:t> = new </a:t>
            </a:r>
            <a:r>
              <a:rPr kumimoji="1" lang="en-US" b="1" dirty="0" err="1" smtClean="0">
                <a:solidFill>
                  <a:srgbClr val="000000"/>
                </a:solidFill>
                <a:latin typeface="Courier New" charset="0"/>
              </a:rPr>
              <a:t>GRect</a:t>
            </a:r>
            <a:r>
              <a:rPr kumimoji="1" lang="en-US" b="1" dirty="0" smtClean="0">
                <a:solidFill>
                  <a:srgbClr val="000000"/>
                </a:solidFill>
                <a:latin typeface="Courier New" charset="0"/>
              </a:rPr>
              <a:t>(20, 20);</a:t>
            </a:r>
          </a:p>
          <a:p>
            <a:pPr>
              <a:buClr>
                <a:schemeClr val="bg2"/>
              </a:buClr>
            </a:pPr>
            <a:r>
              <a:rPr kumimoji="1" lang="en-US" b="1" i="1" dirty="0" err="1" smtClean="0">
                <a:solidFill>
                  <a:srgbClr val="000000"/>
                </a:solidFill>
                <a:latin typeface="Courier New" charset="0"/>
              </a:rPr>
              <a:t>rect</a:t>
            </a:r>
            <a:r>
              <a:rPr kumimoji="1" lang="en-US" b="1" dirty="0" err="1" smtClean="0">
                <a:solidFill>
                  <a:srgbClr val="000000"/>
                </a:solidFill>
                <a:latin typeface="Courier New" charset="0"/>
              </a:rPr>
              <a:t>.setColor</a:t>
            </a:r>
            <a:r>
              <a:rPr kumimoji="1" lang="en-US" b="1" dirty="0" smtClean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kumimoji="1" lang="en-US" b="1" dirty="0" err="1" smtClean="0">
                <a:solidFill>
                  <a:srgbClr val="000000"/>
                </a:solidFill>
                <a:latin typeface="Courier New" charset="0"/>
              </a:rPr>
              <a:t>Color.Blue</a:t>
            </a:r>
            <a:r>
              <a:rPr kumimoji="1" lang="en-US" b="1" dirty="0" smtClean="0">
                <a:solidFill>
                  <a:srgbClr val="000000"/>
                </a:solidFill>
                <a:latin typeface="Courier New" charset="0"/>
              </a:rPr>
              <a:t>);</a:t>
            </a:r>
            <a:endParaRPr kumimoji="1" lang="en-US" b="1" i="1" dirty="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14" name="Rectangle 5"/>
          <p:cNvSpPr>
            <a:spLocks noChangeArrowheads="1"/>
          </p:cNvSpPr>
          <p:nvPr/>
        </p:nvSpPr>
        <p:spPr bwMode="auto">
          <a:xfrm>
            <a:off x="1817649" y="3203963"/>
            <a:ext cx="4917687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solidFill>
                <a:srgbClr val="3366FF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717287" y="5040352"/>
            <a:ext cx="13076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27FF"/>
                </a:solidFill>
                <a:latin typeface="Chalkboard" charset="0"/>
                <a:ea typeface="Chalkboard" charset="0"/>
                <a:cs typeface="Chalkboard" charset="0"/>
              </a:rPr>
              <a:t>receiver</a:t>
            </a:r>
            <a:endParaRPr lang="en-US" sz="2400" dirty="0">
              <a:solidFill>
                <a:srgbClr val="0027FF"/>
              </a:solidFill>
              <a:latin typeface="Chalkboard" charset="0"/>
              <a:ea typeface="Chalkboard" charset="0"/>
              <a:cs typeface="Chalkboard" charset="0"/>
            </a:endParaRPr>
          </a:p>
        </p:txBody>
      </p:sp>
      <p:sp>
        <p:nvSpPr>
          <p:cNvPr id="3" name="Freeform 2"/>
          <p:cNvSpPr/>
          <p:nvPr/>
        </p:nvSpPr>
        <p:spPr>
          <a:xfrm>
            <a:off x="2185639" y="3667172"/>
            <a:ext cx="457200" cy="1350877"/>
          </a:xfrm>
          <a:custGeom>
            <a:avLst/>
            <a:gdLst>
              <a:gd name="connsiteX0" fmla="*/ 267629 w 457200"/>
              <a:gd name="connsiteY0" fmla="*/ 1350877 h 1350877"/>
              <a:gd name="connsiteX1" fmla="*/ 312234 w 457200"/>
              <a:gd name="connsiteY1" fmla="*/ 1306272 h 1350877"/>
              <a:gd name="connsiteX2" fmla="*/ 345688 w 457200"/>
              <a:gd name="connsiteY2" fmla="*/ 1250516 h 1350877"/>
              <a:gd name="connsiteX3" fmla="*/ 356839 w 457200"/>
              <a:gd name="connsiteY3" fmla="*/ 1217062 h 1350877"/>
              <a:gd name="connsiteX4" fmla="*/ 401444 w 457200"/>
              <a:gd name="connsiteY4" fmla="*/ 1139004 h 1350877"/>
              <a:gd name="connsiteX5" fmla="*/ 423746 w 457200"/>
              <a:gd name="connsiteY5" fmla="*/ 1072096 h 1350877"/>
              <a:gd name="connsiteX6" fmla="*/ 446049 w 457200"/>
              <a:gd name="connsiteY6" fmla="*/ 994038 h 1350877"/>
              <a:gd name="connsiteX7" fmla="*/ 457200 w 457200"/>
              <a:gd name="connsiteY7" fmla="*/ 927130 h 1350877"/>
              <a:gd name="connsiteX8" fmla="*/ 446049 w 457200"/>
              <a:gd name="connsiteY8" fmla="*/ 771013 h 1350877"/>
              <a:gd name="connsiteX9" fmla="*/ 423746 w 457200"/>
              <a:gd name="connsiteY9" fmla="*/ 737560 h 1350877"/>
              <a:gd name="connsiteX10" fmla="*/ 379141 w 457200"/>
              <a:gd name="connsiteY10" fmla="*/ 692955 h 1350877"/>
              <a:gd name="connsiteX11" fmla="*/ 323385 w 457200"/>
              <a:gd name="connsiteY11" fmla="*/ 637199 h 1350877"/>
              <a:gd name="connsiteX12" fmla="*/ 289932 w 457200"/>
              <a:gd name="connsiteY12" fmla="*/ 603745 h 1350877"/>
              <a:gd name="connsiteX13" fmla="*/ 267629 w 457200"/>
              <a:gd name="connsiteY13" fmla="*/ 581443 h 1350877"/>
              <a:gd name="connsiteX14" fmla="*/ 189571 w 457200"/>
              <a:gd name="connsiteY14" fmla="*/ 514535 h 1350877"/>
              <a:gd name="connsiteX15" fmla="*/ 144966 w 457200"/>
              <a:gd name="connsiteY15" fmla="*/ 469930 h 1350877"/>
              <a:gd name="connsiteX16" fmla="*/ 122663 w 457200"/>
              <a:gd name="connsiteY16" fmla="*/ 436477 h 1350877"/>
              <a:gd name="connsiteX17" fmla="*/ 78059 w 457200"/>
              <a:gd name="connsiteY17" fmla="*/ 380721 h 1350877"/>
              <a:gd name="connsiteX18" fmla="*/ 44605 w 457200"/>
              <a:gd name="connsiteY18" fmla="*/ 313813 h 1350877"/>
              <a:gd name="connsiteX19" fmla="*/ 55756 w 457200"/>
              <a:gd name="connsiteY19" fmla="*/ 90789 h 1350877"/>
              <a:gd name="connsiteX20" fmla="*/ 66907 w 457200"/>
              <a:gd name="connsiteY20" fmla="*/ 57335 h 1350877"/>
              <a:gd name="connsiteX21" fmla="*/ 89210 w 457200"/>
              <a:gd name="connsiteY21" fmla="*/ 35033 h 1350877"/>
              <a:gd name="connsiteX22" fmla="*/ 100361 w 457200"/>
              <a:gd name="connsiteY22" fmla="*/ 1579 h 1350877"/>
              <a:gd name="connsiteX23" fmla="*/ 78059 w 457200"/>
              <a:gd name="connsiteY23" fmla="*/ 23882 h 1350877"/>
              <a:gd name="connsiteX24" fmla="*/ 66907 w 457200"/>
              <a:gd name="connsiteY24" fmla="*/ 57335 h 1350877"/>
              <a:gd name="connsiteX25" fmla="*/ 44605 w 457200"/>
              <a:gd name="connsiteY25" fmla="*/ 90789 h 1350877"/>
              <a:gd name="connsiteX26" fmla="*/ 0 w 457200"/>
              <a:gd name="connsiteY26" fmla="*/ 135394 h 1350877"/>
              <a:gd name="connsiteX27" fmla="*/ 22302 w 457200"/>
              <a:gd name="connsiteY27" fmla="*/ 57335 h 1350877"/>
              <a:gd name="connsiteX28" fmla="*/ 66907 w 457200"/>
              <a:gd name="connsiteY28" fmla="*/ 12730 h 1350877"/>
              <a:gd name="connsiteX29" fmla="*/ 100361 w 457200"/>
              <a:gd name="connsiteY29" fmla="*/ 23882 h 1350877"/>
              <a:gd name="connsiteX30" fmla="*/ 178420 w 457200"/>
              <a:gd name="connsiteY30" fmla="*/ 135394 h 1350877"/>
              <a:gd name="connsiteX31" fmla="*/ 200722 w 457200"/>
              <a:gd name="connsiteY31" fmla="*/ 168848 h 1350877"/>
              <a:gd name="connsiteX32" fmla="*/ 223024 w 457200"/>
              <a:gd name="connsiteY32" fmla="*/ 202301 h 1350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457200" h="1350877">
                <a:moveTo>
                  <a:pt x="267629" y="1350877"/>
                </a:moveTo>
                <a:cubicBezTo>
                  <a:pt x="282497" y="1336009"/>
                  <a:pt x="300012" y="1323382"/>
                  <a:pt x="312234" y="1306272"/>
                </a:cubicBezTo>
                <a:cubicBezTo>
                  <a:pt x="384607" y="1204949"/>
                  <a:pt x="263289" y="1332912"/>
                  <a:pt x="345688" y="1250516"/>
                </a:cubicBezTo>
                <a:cubicBezTo>
                  <a:pt x="349405" y="1239365"/>
                  <a:pt x="351582" y="1227576"/>
                  <a:pt x="356839" y="1217062"/>
                </a:cubicBezTo>
                <a:cubicBezTo>
                  <a:pt x="397069" y="1136600"/>
                  <a:pt x="362347" y="1236746"/>
                  <a:pt x="401444" y="1139004"/>
                </a:cubicBezTo>
                <a:cubicBezTo>
                  <a:pt x="410175" y="1117176"/>
                  <a:pt x="416312" y="1094399"/>
                  <a:pt x="423746" y="1072096"/>
                </a:cubicBezTo>
                <a:cubicBezTo>
                  <a:pt x="434378" y="1040201"/>
                  <a:pt x="439045" y="1029057"/>
                  <a:pt x="446049" y="994038"/>
                </a:cubicBezTo>
                <a:cubicBezTo>
                  <a:pt x="450483" y="971867"/>
                  <a:pt x="453483" y="949433"/>
                  <a:pt x="457200" y="927130"/>
                </a:cubicBezTo>
                <a:cubicBezTo>
                  <a:pt x="453483" y="875091"/>
                  <a:pt x="455116" y="822391"/>
                  <a:pt x="446049" y="771013"/>
                </a:cubicBezTo>
                <a:cubicBezTo>
                  <a:pt x="443720" y="757815"/>
                  <a:pt x="432468" y="747735"/>
                  <a:pt x="423746" y="737560"/>
                </a:cubicBezTo>
                <a:cubicBezTo>
                  <a:pt x="410062" y="721595"/>
                  <a:pt x="394009" y="707823"/>
                  <a:pt x="379141" y="692955"/>
                </a:cubicBezTo>
                <a:lnTo>
                  <a:pt x="323385" y="637199"/>
                </a:lnTo>
                <a:lnTo>
                  <a:pt x="289932" y="603745"/>
                </a:lnTo>
                <a:cubicBezTo>
                  <a:pt x="282498" y="596311"/>
                  <a:pt x="276377" y="587275"/>
                  <a:pt x="267629" y="581443"/>
                </a:cubicBezTo>
                <a:cubicBezTo>
                  <a:pt x="216679" y="547475"/>
                  <a:pt x="243655" y="568618"/>
                  <a:pt x="189571" y="514535"/>
                </a:cubicBezTo>
                <a:lnTo>
                  <a:pt x="144966" y="469930"/>
                </a:lnTo>
                <a:cubicBezTo>
                  <a:pt x="137532" y="458779"/>
                  <a:pt x="131035" y="446942"/>
                  <a:pt x="122663" y="436477"/>
                </a:cubicBezTo>
                <a:cubicBezTo>
                  <a:pt x="95007" y="401907"/>
                  <a:pt x="100938" y="426478"/>
                  <a:pt x="78059" y="380721"/>
                </a:cubicBezTo>
                <a:cubicBezTo>
                  <a:pt x="31888" y="288380"/>
                  <a:pt x="108522" y="409691"/>
                  <a:pt x="44605" y="313813"/>
                </a:cubicBezTo>
                <a:cubicBezTo>
                  <a:pt x="48322" y="239472"/>
                  <a:pt x="49308" y="164943"/>
                  <a:pt x="55756" y="90789"/>
                </a:cubicBezTo>
                <a:cubicBezTo>
                  <a:pt x="56774" y="79079"/>
                  <a:pt x="60859" y="67414"/>
                  <a:pt x="66907" y="57335"/>
                </a:cubicBezTo>
                <a:cubicBezTo>
                  <a:pt x="72316" y="48320"/>
                  <a:pt x="81776" y="42467"/>
                  <a:pt x="89210" y="35033"/>
                </a:cubicBezTo>
                <a:cubicBezTo>
                  <a:pt x="92927" y="23882"/>
                  <a:pt x="108673" y="9891"/>
                  <a:pt x="100361" y="1579"/>
                </a:cubicBezTo>
                <a:cubicBezTo>
                  <a:pt x="92927" y="-5855"/>
                  <a:pt x="83468" y="14867"/>
                  <a:pt x="78059" y="23882"/>
                </a:cubicBezTo>
                <a:cubicBezTo>
                  <a:pt x="72011" y="33961"/>
                  <a:pt x="72164" y="46822"/>
                  <a:pt x="66907" y="57335"/>
                </a:cubicBezTo>
                <a:cubicBezTo>
                  <a:pt x="60913" y="69322"/>
                  <a:pt x="53327" y="80613"/>
                  <a:pt x="44605" y="90789"/>
                </a:cubicBezTo>
                <a:cubicBezTo>
                  <a:pt x="30921" y="106754"/>
                  <a:pt x="0" y="135394"/>
                  <a:pt x="0" y="135394"/>
                </a:cubicBezTo>
                <a:cubicBezTo>
                  <a:pt x="1166" y="130730"/>
                  <a:pt x="16149" y="65949"/>
                  <a:pt x="22302" y="57335"/>
                </a:cubicBezTo>
                <a:cubicBezTo>
                  <a:pt x="34524" y="40225"/>
                  <a:pt x="66907" y="12730"/>
                  <a:pt x="66907" y="12730"/>
                </a:cubicBezTo>
                <a:cubicBezTo>
                  <a:pt x="78058" y="16447"/>
                  <a:pt x="91331" y="16357"/>
                  <a:pt x="100361" y="23882"/>
                </a:cubicBezTo>
                <a:cubicBezTo>
                  <a:pt x="112745" y="34202"/>
                  <a:pt x="177087" y="133394"/>
                  <a:pt x="178420" y="135394"/>
                </a:cubicBezTo>
                <a:lnTo>
                  <a:pt x="200722" y="168848"/>
                </a:lnTo>
                <a:lnTo>
                  <a:pt x="223024" y="202301"/>
                </a:lnTo>
              </a:path>
            </a:pathLst>
          </a:cu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806498" y="6356195"/>
            <a:ext cx="55474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 We will talk about how </a:t>
            </a:r>
            <a:r>
              <a:rPr lang="en-US" smtClean="0"/>
              <a:t>to define these later in the class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348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-152400" y="2733675"/>
            <a:ext cx="96774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Remember Booleans?</a:t>
            </a:r>
            <a:endParaRPr lang="en-US" sz="36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2103358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5" name="Rectangle 5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smtClean="0">
                <a:solidFill>
                  <a:srgbClr val="000000"/>
                </a:solidFill>
                <a:latin typeface="Century Gothic"/>
                <a:cs typeface="Century Gothic"/>
              </a:rPr>
              <a:t>Boolean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  <p:pic>
        <p:nvPicPr>
          <p:cNvPr id="164867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475" y="1262063"/>
            <a:ext cx="6384925" cy="426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11660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89" name="Rectangle 3"/>
          <p:cNvSpPr>
            <a:spLocks noGrp="1" noChangeArrowheads="1"/>
          </p:cNvSpPr>
          <p:nvPr>
            <p:ph idx="1"/>
          </p:nvPr>
        </p:nvSpPr>
        <p:spPr>
          <a:xfrm>
            <a:off x="1395413" y="2265363"/>
            <a:ext cx="6132512" cy="571500"/>
          </a:xfrm>
          <a:noFill/>
        </p:spPr>
        <p:txBody>
          <a:bodyPr lIns="90487" tIns="44450" rIns="90487" bIns="44450">
            <a:noAutofit/>
          </a:bodyPr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boolean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karelIsAwesome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=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true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 typeface="Monotype Sorts" charset="0"/>
              <a:buNone/>
            </a:pP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boolean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myBool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= 1 &lt; 2;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smtClean="0">
                <a:solidFill>
                  <a:srgbClr val="000000"/>
                </a:solidFill>
                <a:latin typeface="Century Gothic"/>
                <a:cs typeface="Century Gothic"/>
              </a:rPr>
              <a:t>Boolean Variable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  <p:sp>
        <p:nvSpPr>
          <p:cNvPr id="165891" name="Rectangle 3"/>
          <p:cNvSpPr txBox="1">
            <a:spLocks noChangeArrowheads="1"/>
          </p:cNvSpPr>
          <p:nvPr/>
        </p:nvSpPr>
        <p:spPr bwMode="auto">
          <a:xfrm>
            <a:off x="1422400" y="3435350"/>
            <a:ext cx="6276975" cy="57308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2865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857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0313" y="2493963"/>
            <a:ext cx="5465762" cy="3827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smtClean="0">
                <a:solidFill>
                  <a:srgbClr val="000000"/>
                </a:solidFill>
                <a:latin typeface="Century Gothic"/>
                <a:cs typeface="Century Gothic"/>
              </a:rPr>
              <a:t>Methods are Like Toasters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027475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smtClean="0">
                <a:solidFill>
                  <a:srgbClr val="000000"/>
                </a:solidFill>
                <a:latin typeface="Century Gothic"/>
                <a:cs typeface="Century Gothic"/>
              </a:rPr>
              <a:t>Boolean Operations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  <p:sp>
        <p:nvSpPr>
          <p:cNvPr id="166914" name="Rectangle 3"/>
          <p:cNvSpPr txBox="1">
            <a:spLocks noChangeArrowheads="1"/>
          </p:cNvSpPr>
          <p:nvPr/>
        </p:nvSpPr>
        <p:spPr bwMode="auto">
          <a:xfrm>
            <a:off x="1343025" y="1719263"/>
            <a:ext cx="6276975" cy="25146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 err="1">
                <a:solidFill>
                  <a:srgbClr val="B70051"/>
                </a:solidFill>
                <a:latin typeface="Courier New" charset="0"/>
              </a:rPr>
              <a:t>boolean</a:t>
            </a: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a = </a:t>
            </a: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true</a:t>
            </a:r>
            <a:r>
              <a:rPr kumimoji="1" lang="en-US" b="1" dirty="0">
                <a:solidFill>
                  <a:schemeClr val="bg2"/>
                </a:solidFill>
                <a:latin typeface="Courier New" charset="0"/>
              </a:rPr>
              <a:t>;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r>
              <a:rPr kumimoji="1" lang="en-US" b="1" dirty="0" err="1">
                <a:solidFill>
                  <a:srgbClr val="B70051"/>
                </a:solidFill>
                <a:latin typeface="Courier New" charset="0"/>
              </a:rPr>
              <a:t>boolean</a:t>
            </a: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b = </a:t>
            </a:r>
            <a:r>
              <a:rPr kumimoji="1" lang="en-US" b="1" dirty="0" smtClean="0">
                <a:solidFill>
                  <a:srgbClr val="B70051"/>
                </a:solidFill>
                <a:latin typeface="Courier New" charset="0"/>
              </a:rPr>
              <a:t>false</a:t>
            </a:r>
            <a:r>
              <a:rPr kumimoji="1" lang="en-US" b="1" dirty="0" smtClean="0">
                <a:solidFill>
                  <a:srgbClr val="000000"/>
                </a:solidFill>
                <a:latin typeface="Courier New" charset="0"/>
              </a:rPr>
              <a:t>;</a:t>
            </a:r>
            <a:endParaRPr kumimoji="1" lang="en-US" b="1" dirty="0">
              <a:solidFill>
                <a:srgbClr val="000000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r>
              <a:rPr kumimoji="1" lang="en-US" b="1" dirty="0" err="1">
                <a:solidFill>
                  <a:srgbClr val="B70051"/>
                </a:solidFill>
                <a:latin typeface="Courier New" charset="0"/>
              </a:rPr>
              <a:t>boolean</a:t>
            </a: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and = a &amp;&amp; b;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r>
              <a:rPr kumimoji="1" lang="en-US" b="1" dirty="0" err="1">
                <a:solidFill>
                  <a:srgbClr val="B70051"/>
                </a:solidFill>
                <a:latin typeface="Courier New" charset="0"/>
              </a:rPr>
              <a:t>boolean</a:t>
            </a: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or = a || b;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r>
              <a:rPr kumimoji="1" lang="en-US" b="1" dirty="0" err="1">
                <a:solidFill>
                  <a:srgbClr val="B70051"/>
                </a:solidFill>
                <a:latin typeface="Courier New" charset="0"/>
              </a:rPr>
              <a:t>boolean</a:t>
            </a: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not = !a;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0233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smtClean="0">
                <a:solidFill>
                  <a:srgbClr val="000000"/>
                </a:solidFill>
                <a:latin typeface="Century Gothic"/>
                <a:cs typeface="Century Gothic"/>
              </a:rPr>
              <a:t>Boolean Operations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  <p:sp>
        <p:nvSpPr>
          <p:cNvPr id="166914" name="Rectangle 3"/>
          <p:cNvSpPr txBox="1">
            <a:spLocks noChangeArrowheads="1"/>
          </p:cNvSpPr>
          <p:nvPr/>
        </p:nvSpPr>
        <p:spPr bwMode="auto">
          <a:xfrm>
            <a:off x="1343025" y="1719263"/>
            <a:ext cx="6276975" cy="25146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 err="1">
                <a:solidFill>
                  <a:srgbClr val="B70051"/>
                </a:solidFill>
                <a:latin typeface="Courier New" charset="0"/>
              </a:rPr>
              <a:t>boolean</a:t>
            </a: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a = </a:t>
            </a: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true</a:t>
            </a:r>
            <a:r>
              <a:rPr kumimoji="1" lang="en-US" b="1" dirty="0">
                <a:solidFill>
                  <a:schemeClr val="bg2"/>
                </a:solidFill>
                <a:latin typeface="Courier New" charset="0"/>
              </a:rPr>
              <a:t>;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r>
              <a:rPr kumimoji="1" lang="en-US" b="1" dirty="0" err="1">
                <a:solidFill>
                  <a:srgbClr val="B70051"/>
                </a:solidFill>
                <a:latin typeface="Courier New" charset="0"/>
              </a:rPr>
              <a:t>boolean</a:t>
            </a: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b = </a:t>
            </a:r>
            <a:r>
              <a:rPr kumimoji="1" lang="en-US" b="1" dirty="0" smtClean="0">
                <a:solidFill>
                  <a:srgbClr val="B70051"/>
                </a:solidFill>
                <a:latin typeface="Courier New" charset="0"/>
              </a:rPr>
              <a:t>false</a:t>
            </a:r>
            <a:r>
              <a:rPr kumimoji="1" lang="en-US" b="1" dirty="0" smtClean="0">
                <a:solidFill>
                  <a:srgbClr val="000000"/>
                </a:solidFill>
                <a:latin typeface="Courier New" charset="0"/>
              </a:rPr>
              <a:t>;</a:t>
            </a:r>
            <a:endParaRPr kumimoji="1" lang="en-US" b="1" dirty="0">
              <a:solidFill>
                <a:srgbClr val="000000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r>
              <a:rPr kumimoji="1" lang="en-US" b="1" dirty="0" err="1">
                <a:solidFill>
                  <a:srgbClr val="B70051"/>
                </a:solidFill>
                <a:latin typeface="Courier New" charset="0"/>
              </a:rPr>
              <a:t>boolean</a:t>
            </a: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and = a &amp;&amp; b;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r>
              <a:rPr kumimoji="1" lang="en-US" b="1" dirty="0" err="1">
                <a:solidFill>
                  <a:srgbClr val="B70051"/>
                </a:solidFill>
                <a:latin typeface="Courier New" charset="0"/>
              </a:rPr>
              <a:t>boolean</a:t>
            </a: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or = a || b;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r>
              <a:rPr kumimoji="1" lang="en-US" b="1" dirty="0" err="1">
                <a:solidFill>
                  <a:srgbClr val="B70051"/>
                </a:solidFill>
                <a:latin typeface="Courier New" charset="0"/>
              </a:rPr>
              <a:t>boolean</a:t>
            </a: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not = !a;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129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937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04963" y="0"/>
            <a:ext cx="12199938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05596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7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0"/>
            <a:ext cx="8524875" cy="5049837"/>
          </a:xfrm>
          <a:noFill/>
        </p:spPr>
        <p:txBody>
          <a:bodyPr lIns="90487" tIns="44450" rIns="90487" bIns="44450">
            <a:noAutofit/>
          </a:bodyPr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B70051"/>
                </a:solidFill>
                <a:latin typeface="Courier New" charset="0"/>
              </a:rPr>
              <a:t>private void 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run() </a:t>
            </a:r>
            <a:r>
              <a:rPr lang="en-US" sz="2200" b="1" dirty="0" smtClean="0">
                <a:solidFill>
                  <a:srgbClr val="000000"/>
                </a:solidFill>
                <a:latin typeface="Courier New" charset="0"/>
              </a:rPr>
              <a:t>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2200" b="1" dirty="0" smtClean="0">
                <a:solidFill>
                  <a:srgbClr val="000000"/>
                </a:solidFill>
                <a:latin typeface="Courier New" charset="0"/>
              </a:rPr>
              <a:t>  </a:t>
            </a:r>
            <a:r>
              <a:rPr lang="en-US" sz="2200" b="1" dirty="0" smtClean="0">
                <a:solidFill>
                  <a:srgbClr val="B70051"/>
                </a:solidFill>
                <a:latin typeface="Courier New" charset="0"/>
              </a:rPr>
              <a:t>for</a:t>
            </a:r>
            <a:r>
              <a:rPr lang="en-US" sz="2200" b="1" dirty="0" smtClean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200" b="1" dirty="0" err="1" smtClean="0">
                <a:solidFill>
                  <a:srgbClr val="000000"/>
                </a:solidFill>
                <a:latin typeface="Courier New" charset="0"/>
              </a:rPr>
              <a:t>int</a:t>
            </a:r>
            <a:r>
              <a:rPr lang="en-US" sz="2200" b="1" dirty="0" smtClean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2200" b="1" dirty="0" err="1" smtClean="0">
                <a:solidFill>
                  <a:srgbClr val="000000"/>
                </a:solidFill>
                <a:latin typeface="Courier New" charset="0"/>
              </a:rPr>
              <a:t>i</a:t>
            </a:r>
            <a:r>
              <a:rPr lang="en-US" sz="2200" b="1" dirty="0" smtClean="0">
                <a:solidFill>
                  <a:srgbClr val="000000"/>
                </a:solidFill>
                <a:latin typeface="Courier New" charset="0"/>
              </a:rPr>
              <a:t> = 1; </a:t>
            </a:r>
            <a:r>
              <a:rPr lang="en-US" sz="2200" b="1" dirty="0" err="1" smtClean="0">
                <a:solidFill>
                  <a:srgbClr val="000000"/>
                </a:solidFill>
                <a:latin typeface="Courier New" charset="0"/>
              </a:rPr>
              <a:t>i</a:t>
            </a:r>
            <a:r>
              <a:rPr lang="en-US" sz="2200" b="1" dirty="0" smtClean="0">
                <a:solidFill>
                  <a:srgbClr val="000000"/>
                </a:solidFill>
                <a:latin typeface="Courier New" charset="0"/>
              </a:rPr>
              <a:t> &lt;= 100; </a:t>
            </a:r>
            <a:r>
              <a:rPr lang="en-US" sz="2200" b="1" dirty="0" err="1" smtClean="0">
                <a:solidFill>
                  <a:srgbClr val="000000"/>
                </a:solidFill>
                <a:latin typeface="Courier New" charset="0"/>
              </a:rPr>
              <a:t>i</a:t>
            </a:r>
            <a:r>
              <a:rPr lang="en-US" sz="2200" b="1" dirty="0" smtClean="0">
                <a:solidFill>
                  <a:srgbClr val="000000"/>
                </a:solidFill>
                <a:latin typeface="Courier New" charset="0"/>
              </a:rPr>
              <a:t>++)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2200" b="1" dirty="0" smtClean="0">
                <a:solidFill>
                  <a:srgbClr val="000000"/>
                </a:solidFill>
                <a:latin typeface="Courier New" charset="0"/>
              </a:rPr>
              <a:t>     </a:t>
            </a:r>
            <a:r>
              <a:rPr lang="en-US" sz="2200" b="1" dirty="0" smtClean="0">
                <a:solidFill>
                  <a:srgbClr val="B70051"/>
                </a:solidFill>
                <a:latin typeface="Courier New" charset="0"/>
              </a:rPr>
              <a:t>if</a:t>
            </a:r>
            <a:r>
              <a:rPr lang="en-US" sz="2200" b="1" dirty="0" smtClean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200" b="1" dirty="0" err="1" smtClean="0">
                <a:solidFill>
                  <a:srgbClr val="000000"/>
                </a:solidFill>
                <a:latin typeface="Courier New" charset="0"/>
              </a:rPr>
              <a:t>isDivisibleBy</a:t>
            </a:r>
            <a:r>
              <a:rPr lang="en-US" sz="2200" b="1" dirty="0" smtClean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200" b="1" dirty="0" err="1" smtClean="0">
                <a:solidFill>
                  <a:srgbClr val="000000"/>
                </a:solidFill>
                <a:latin typeface="Courier New" charset="0"/>
              </a:rPr>
              <a:t>i</a:t>
            </a:r>
            <a:r>
              <a:rPr lang="en-US" sz="2200" b="1" dirty="0" smtClean="0">
                <a:solidFill>
                  <a:srgbClr val="000000"/>
                </a:solidFill>
                <a:latin typeface="Courier New" charset="0"/>
              </a:rPr>
              <a:t>, 7))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2200" b="1" dirty="0" smtClean="0">
                <a:solidFill>
                  <a:srgbClr val="000000"/>
                </a:solidFill>
                <a:latin typeface="Courier New" charset="0"/>
              </a:rPr>
              <a:t>        </a:t>
            </a:r>
            <a:r>
              <a:rPr lang="en-US" sz="2200" b="1" dirty="0" err="1" smtClean="0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lang="en-US" sz="2200" b="1" dirty="0" smtClean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200" b="1" dirty="0" err="1" smtClean="0">
                <a:solidFill>
                  <a:srgbClr val="000000"/>
                </a:solidFill>
                <a:latin typeface="Courier New" charset="0"/>
              </a:rPr>
              <a:t>i</a:t>
            </a:r>
            <a:r>
              <a:rPr lang="en-US" sz="2200" b="1" dirty="0" smtClean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2200" b="1" dirty="0" smtClean="0">
                <a:solidFill>
                  <a:srgbClr val="000000"/>
                </a:solidFill>
                <a:latin typeface="Courier New" charset="0"/>
              </a:rPr>
              <a:t>     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 smtClean="0">
                <a:solidFill>
                  <a:srgbClr val="000000"/>
                </a:solidFill>
                <a:latin typeface="Courier New" charset="0"/>
              </a:rPr>
              <a:t>   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 smtClean="0">
                <a:solidFill>
                  <a:srgbClr val="000000"/>
                </a:solidFill>
                <a:latin typeface="Courier New" charset="0"/>
              </a:rPr>
              <a:t>}</a:t>
            </a:r>
            <a:endParaRPr lang="en-US" sz="22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smtClean="0">
                <a:solidFill>
                  <a:srgbClr val="000000"/>
                </a:solidFill>
                <a:latin typeface="Century Gothic"/>
                <a:cs typeface="Century Gothic"/>
              </a:rPr>
              <a:t>Is Divisible By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257783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7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0"/>
            <a:ext cx="8524875" cy="5049837"/>
          </a:xfrm>
          <a:noFill/>
        </p:spPr>
        <p:txBody>
          <a:bodyPr lIns="90487" tIns="44450" rIns="90487" bIns="44450">
            <a:noAutofit/>
          </a:bodyPr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B70051"/>
                </a:solidFill>
                <a:latin typeface="Courier New" charset="0"/>
              </a:rPr>
              <a:t>private void 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run() </a:t>
            </a:r>
            <a:r>
              <a:rPr lang="en-US" sz="2200" b="1" dirty="0" smtClean="0">
                <a:solidFill>
                  <a:srgbClr val="000000"/>
                </a:solidFill>
                <a:latin typeface="Courier New" charset="0"/>
              </a:rPr>
              <a:t>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2200" b="1" dirty="0" smtClean="0">
                <a:solidFill>
                  <a:srgbClr val="000000"/>
                </a:solidFill>
                <a:latin typeface="Courier New" charset="0"/>
              </a:rPr>
              <a:t>  </a:t>
            </a:r>
            <a:r>
              <a:rPr lang="en-US" sz="2200" b="1" dirty="0" smtClean="0">
                <a:solidFill>
                  <a:srgbClr val="B70051"/>
                </a:solidFill>
                <a:latin typeface="Courier New" charset="0"/>
              </a:rPr>
              <a:t>for</a:t>
            </a:r>
            <a:r>
              <a:rPr lang="en-US" sz="2200" b="1" dirty="0" smtClean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200" b="1" dirty="0" err="1" smtClean="0">
                <a:solidFill>
                  <a:srgbClr val="000000"/>
                </a:solidFill>
                <a:latin typeface="Courier New" charset="0"/>
              </a:rPr>
              <a:t>int</a:t>
            </a:r>
            <a:r>
              <a:rPr lang="en-US" sz="2200" b="1" dirty="0" smtClean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2200" b="1" dirty="0" err="1" smtClean="0">
                <a:solidFill>
                  <a:srgbClr val="000000"/>
                </a:solidFill>
                <a:latin typeface="Courier New" charset="0"/>
              </a:rPr>
              <a:t>i</a:t>
            </a:r>
            <a:r>
              <a:rPr lang="en-US" sz="2200" b="1" dirty="0" smtClean="0">
                <a:solidFill>
                  <a:srgbClr val="000000"/>
                </a:solidFill>
                <a:latin typeface="Courier New" charset="0"/>
              </a:rPr>
              <a:t> = 1; </a:t>
            </a:r>
            <a:r>
              <a:rPr lang="en-US" sz="2200" b="1" dirty="0" err="1" smtClean="0">
                <a:solidFill>
                  <a:srgbClr val="000000"/>
                </a:solidFill>
                <a:latin typeface="Courier New" charset="0"/>
              </a:rPr>
              <a:t>i</a:t>
            </a:r>
            <a:r>
              <a:rPr lang="en-US" sz="2200" b="1" dirty="0" smtClean="0">
                <a:solidFill>
                  <a:srgbClr val="000000"/>
                </a:solidFill>
                <a:latin typeface="Courier New" charset="0"/>
              </a:rPr>
              <a:t> &lt;= 100; </a:t>
            </a:r>
            <a:r>
              <a:rPr lang="en-US" sz="2200" b="1" dirty="0" err="1" smtClean="0">
                <a:solidFill>
                  <a:srgbClr val="000000"/>
                </a:solidFill>
                <a:latin typeface="Courier New" charset="0"/>
              </a:rPr>
              <a:t>i</a:t>
            </a:r>
            <a:r>
              <a:rPr lang="en-US" sz="2200" b="1" dirty="0" smtClean="0">
                <a:solidFill>
                  <a:srgbClr val="000000"/>
                </a:solidFill>
                <a:latin typeface="Courier New" charset="0"/>
              </a:rPr>
              <a:t>++)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2200" b="1" dirty="0" smtClean="0">
                <a:solidFill>
                  <a:srgbClr val="000000"/>
                </a:solidFill>
                <a:latin typeface="Courier New" charset="0"/>
              </a:rPr>
              <a:t>     </a:t>
            </a:r>
            <a:r>
              <a:rPr lang="en-US" sz="2200" b="1" dirty="0" smtClean="0">
                <a:solidFill>
                  <a:srgbClr val="B70051"/>
                </a:solidFill>
                <a:latin typeface="Courier New" charset="0"/>
              </a:rPr>
              <a:t>if</a:t>
            </a:r>
            <a:r>
              <a:rPr lang="en-US" sz="2200" b="1" dirty="0" smtClean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200" b="1" dirty="0" err="1" smtClean="0">
                <a:solidFill>
                  <a:srgbClr val="000000"/>
                </a:solidFill>
                <a:latin typeface="Courier New" charset="0"/>
              </a:rPr>
              <a:t>isDivisibleBy</a:t>
            </a:r>
            <a:r>
              <a:rPr lang="en-US" sz="2200" b="1" dirty="0" smtClean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200" b="1" dirty="0" err="1" smtClean="0">
                <a:solidFill>
                  <a:srgbClr val="000000"/>
                </a:solidFill>
                <a:latin typeface="Courier New" charset="0"/>
              </a:rPr>
              <a:t>i</a:t>
            </a:r>
            <a:r>
              <a:rPr lang="en-US" sz="2200" b="1" dirty="0" smtClean="0">
                <a:solidFill>
                  <a:srgbClr val="000000"/>
                </a:solidFill>
                <a:latin typeface="Courier New" charset="0"/>
              </a:rPr>
              <a:t>, 7))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2200" b="1" dirty="0" smtClean="0">
                <a:solidFill>
                  <a:srgbClr val="000000"/>
                </a:solidFill>
                <a:latin typeface="Courier New" charset="0"/>
              </a:rPr>
              <a:t>        </a:t>
            </a:r>
            <a:r>
              <a:rPr lang="en-US" sz="2200" b="1" dirty="0" err="1" smtClean="0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lang="en-US" sz="2200" b="1" dirty="0" smtClean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200" b="1" dirty="0" err="1" smtClean="0">
                <a:solidFill>
                  <a:srgbClr val="000000"/>
                </a:solidFill>
                <a:latin typeface="Courier New" charset="0"/>
              </a:rPr>
              <a:t>i</a:t>
            </a:r>
            <a:r>
              <a:rPr lang="en-US" sz="2200" b="1" dirty="0" smtClean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2200" b="1" dirty="0" smtClean="0">
                <a:solidFill>
                  <a:srgbClr val="000000"/>
                </a:solidFill>
                <a:latin typeface="Courier New" charset="0"/>
              </a:rPr>
              <a:t>     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 smtClean="0">
                <a:solidFill>
                  <a:srgbClr val="000000"/>
                </a:solidFill>
                <a:latin typeface="Courier New" charset="0"/>
              </a:rPr>
              <a:t>   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 smtClean="0">
                <a:solidFill>
                  <a:srgbClr val="000000"/>
                </a:solidFill>
                <a:latin typeface="Courier New" charset="0"/>
              </a:rPr>
              <a:t>}</a:t>
            </a:r>
            <a:endParaRPr lang="en-US" sz="22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B70051"/>
                </a:solidFill>
                <a:latin typeface="Courier New" charset="0"/>
              </a:rPr>
              <a:t>private void </a:t>
            </a:r>
            <a:r>
              <a:rPr lang="en-US" sz="2200" b="1" dirty="0" err="1" smtClean="0">
                <a:solidFill>
                  <a:srgbClr val="000000"/>
                </a:solidFill>
                <a:latin typeface="Courier New" charset="0"/>
              </a:rPr>
              <a:t>isDivisibleBy</a:t>
            </a:r>
            <a:r>
              <a:rPr lang="en-US" sz="2200" b="1" dirty="0" smtClean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200" b="1" dirty="0" err="1" smtClean="0">
                <a:solidFill>
                  <a:srgbClr val="000000"/>
                </a:solidFill>
                <a:latin typeface="Courier New" charset="0"/>
              </a:rPr>
              <a:t>int</a:t>
            </a:r>
            <a:r>
              <a:rPr lang="en-US" sz="2200" b="1" dirty="0" smtClean="0">
                <a:solidFill>
                  <a:srgbClr val="000000"/>
                </a:solidFill>
                <a:latin typeface="Courier New" charset="0"/>
              </a:rPr>
              <a:t> a, </a:t>
            </a:r>
            <a:r>
              <a:rPr lang="en-US" sz="2200" b="1" dirty="0" err="1" smtClean="0">
                <a:solidFill>
                  <a:srgbClr val="000000"/>
                </a:solidFill>
                <a:latin typeface="Courier New" charset="0"/>
              </a:rPr>
              <a:t>int</a:t>
            </a:r>
            <a:r>
              <a:rPr lang="en-US" sz="2200" b="1" dirty="0" smtClean="0">
                <a:solidFill>
                  <a:srgbClr val="000000"/>
                </a:solidFill>
                <a:latin typeface="Courier New" charset="0"/>
              </a:rPr>
              <a:t> b)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2200" b="1" dirty="0" smtClean="0">
                <a:solidFill>
                  <a:srgbClr val="000000"/>
                </a:solidFill>
                <a:latin typeface="Courier New" charset="0"/>
              </a:rPr>
              <a:t>  </a:t>
            </a:r>
            <a:r>
              <a:rPr lang="en-US" sz="2200" b="1" dirty="0" smtClean="0">
                <a:solidFill>
                  <a:srgbClr val="B70051"/>
                </a:solidFill>
                <a:latin typeface="Courier New" charset="0"/>
              </a:rPr>
              <a:t>if</a:t>
            </a:r>
            <a:r>
              <a:rPr lang="en-US" sz="2200" b="1" dirty="0" smtClean="0">
                <a:solidFill>
                  <a:srgbClr val="000000"/>
                </a:solidFill>
                <a:latin typeface="Courier New" charset="0"/>
              </a:rPr>
              <a:t>((a % b) == 0)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2200" b="1" dirty="0" smtClean="0">
                <a:solidFill>
                  <a:srgbClr val="000000"/>
                </a:solidFill>
                <a:latin typeface="Courier New" charset="0"/>
              </a:rPr>
              <a:t>     </a:t>
            </a:r>
            <a:r>
              <a:rPr lang="en-US" sz="2200" b="1" dirty="0" smtClean="0">
                <a:solidFill>
                  <a:srgbClr val="B70051"/>
                </a:solidFill>
                <a:latin typeface="Courier New" charset="0"/>
              </a:rPr>
              <a:t>return</a:t>
            </a:r>
            <a:r>
              <a:rPr lang="en-US" sz="2200" b="1" dirty="0" smtClean="0">
                <a:solidFill>
                  <a:srgbClr val="000000"/>
                </a:solidFill>
                <a:latin typeface="Courier New" charset="0"/>
              </a:rPr>
              <a:t> true;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2200" b="1" dirty="0" smtClean="0">
                <a:solidFill>
                  <a:srgbClr val="000000"/>
                </a:solidFill>
                <a:latin typeface="Courier New" charset="0"/>
              </a:rPr>
              <a:t>  } </a:t>
            </a:r>
            <a:r>
              <a:rPr lang="en-US" sz="2200" b="1" dirty="0" smtClean="0">
                <a:solidFill>
                  <a:srgbClr val="B70051"/>
                </a:solidFill>
                <a:latin typeface="Courier New" charset="0"/>
              </a:rPr>
              <a:t>else</a:t>
            </a:r>
            <a:r>
              <a:rPr lang="en-US" sz="2200" b="1" dirty="0" smtClean="0">
                <a:solidFill>
                  <a:srgbClr val="000000"/>
                </a:solidFill>
                <a:latin typeface="Courier New" charset="0"/>
              </a:rPr>
              <a:t>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2200" b="1" dirty="0" smtClean="0">
                <a:solidFill>
                  <a:srgbClr val="000000"/>
                </a:solidFill>
                <a:latin typeface="Courier New" charset="0"/>
              </a:rPr>
              <a:t>     </a:t>
            </a:r>
            <a:r>
              <a:rPr lang="en-US" sz="2200" b="1" dirty="0" smtClean="0">
                <a:solidFill>
                  <a:srgbClr val="B70051"/>
                </a:solidFill>
                <a:latin typeface="Courier New" charset="0"/>
              </a:rPr>
              <a:t>return</a:t>
            </a:r>
            <a:r>
              <a:rPr lang="en-US" sz="2200" b="1" dirty="0" smtClean="0">
                <a:solidFill>
                  <a:srgbClr val="000000"/>
                </a:solidFill>
                <a:latin typeface="Courier New" charset="0"/>
              </a:rPr>
              <a:t> false;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2200" b="1" dirty="0" smtClean="0">
                <a:solidFill>
                  <a:srgbClr val="000000"/>
                </a:solidFill>
                <a:latin typeface="Courier New" charset="0"/>
              </a:rPr>
              <a:t>  }</a:t>
            </a:r>
            <a:endParaRPr lang="en-US" sz="2200" b="1" dirty="0" smtClean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 smtClean="0">
                <a:solidFill>
                  <a:srgbClr val="000000"/>
                </a:solidFill>
                <a:latin typeface="Courier New" charset="0"/>
              </a:rPr>
              <a:t>}</a:t>
            </a:r>
            <a:endParaRPr lang="en-US" sz="22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smtClean="0">
                <a:solidFill>
                  <a:srgbClr val="000000"/>
                </a:solidFill>
                <a:latin typeface="Century Gothic"/>
                <a:cs typeface="Century Gothic"/>
              </a:rPr>
              <a:t>Boolean Return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0003" y="1006608"/>
            <a:ext cx="1576613" cy="1576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27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smtClean="0">
                <a:solidFill>
                  <a:srgbClr val="000000"/>
                </a:solidFill>
                <a:latin typeface="Century Gothic"/>
                <a:cs typeface="Century Gothic"/>
              </a:rPr>
              <a:t>Boolean Return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idx="1"/>
          </p:nvPr>
        </p:nvSpPr>
        <p:spPr>
          <a:xfrm>
            <a:off x="298372" y="-114183"/>
            <a:ext cx="8524875" cy="5049837"/>
          </a:xfrm>
          <a:noFill/>
        </p:spPr>
        <p:txBody>
          <a:bodyPr lIns="90487" tIns="44450" rIns="90487" bIns="44450">
            <a:noAutofit/>
          </a:bodyPr>
          <a:lstStyle/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B70051"/>
                </a:solidFill>
                <a:latin typeface="Courier New" charset="0"/>
              </a:rPr>
              <a:t>private void 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run() </a:t>
            </a:r>
            <a:r>
              <a:rPr lang="en-US" sz="2200" b="1" dirty="0" smtClean="0">
                <a:solidFill>
                  <a:srgbClr val="000000"/>
                </a:solidFill>
                <a:latin typeface="Courier New" charset="0"/>
              </a:rPr>
              <a:t>{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2200" b="1" dirty="0" smtClean="0">
                <a:solidFill>
                  <a:srgbClr val="000000"/>
                </a:solidFill>
                <a:latin typeface="Courier New" charset="0"/>
              </a:rPr>
              <a:t>  </a:t>
            </a:r>
            <a:r>
              <a:rPr lang="en-US" sz="2200" b="1" dirty="0" smtClean="0">
                <a:solidFill>
                  <a:srgbClr val="B70051"/>
                </a:solidFill>
                <a:latin typeface="Courier New" charset="0"/>
              </a:rPr>
              <a:t>for</a:t>
            </a:r>
            <a:r>
              <a:rPr lang="en-US" sz="2200" b="1" dirty="0" smtClean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200" b="1" dirty="0" err="1" smtClean="0">
                <a:solidFill>
                  <a:srgbClr val="000000"/>
                </a:solidFill>
                <a:latin typeface="Courier New" charset="0"/>
              </a:rPr>
              <a:t>int</a:t>
            </a:r>
            <a:r>
              <a:rPr lang="en-US" sz="2200" b="1" dirty="0" smtClean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2200" b="1" dirty="0" err="1" smtClean="0">
                <a:solidFill>
                  <a:srgbClr val="000000"/>
                </a:solidFill>
                <a:latin typeface="Courier New" charset="0"/>
              </a:rPr>
              <a:t>i</a:t>
            </a:r>
            <a:r>
              <a:rPr lang="en-US" sz="2200" b="1" dirty="0" smtClean="0">
                <a:solidFill>
                  <a:srgbClr val="000000"/>
                </a:solidFill>
                <a:latin typeface="Courier New" charset="0"/>
              </a:rPr>
              <a:t> = 1; </a:t>
            </a:r>
            <a:r>
              <a:rPr lang="en-US" sz="2200" b="1" dirty="0" err="1" smtClean="0">
                <a:solidFill>
                  <a:srgbClr val="000000"/>
                </a:solidFill>
                <a:latin typeface="Courier New" charset="0"/>
              </a:rPr>
              <a:t>i</a:t>
            </a:r>
            <a:r>
              <a:rPr lang="en-US" sz="2200" b="1" dirty="0" smtClean="0">
                <a:solidFill>
                  <a:srgbClr val="000000"/>
                </a:solidFill>
                <a:latin typeface="Courier New" charset="0"/>
              </a:rPr>
              <a:t> &lt;= 100; </a:t>
            </a:r>
            <a:r>
              <a:rPr lang="en-US" sz="2200" b="1" dirty="0" err="1" smtClean="0">
                <a:solidFill>
                  <a:srgbClr val="000000"/>
                </a:solidFill>
                <a:latin typeface="Courier New" charset="0"/>
              </a:rPr>
              <a:t>i</a:t>
            </a:r>
            <a:r>
              <a:rPr lang="en-US" sz="2200" b="1" dirty="0" smtClean="0">
                <a:solidFill>
                  <a:srgbClr val="000000"/>
                </a:solidFill>
                <a:latin typeface="Courier New" charset="0"/>
              </a:rPr>
              <a:t>++) {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2200" b="1" dirty="0" smtClean="0">
                <a:solidFill>
                  <a:srgbClr val="000000"/>
                </a:solidFill>
                <a:latin typeface="Courier New" charset="0"/>
              </a:rPr>
              <a:t>     </a:t>
            </a:r>
            <a:r>
              <a:rPr lang="en-US" sz="2200" b="1" dirty="0" smtClean="0">
                <a:solidFill>
                  <a:srgbClr val="B70051"/>
                </a:solidFill>
                <a:latin typeface="Courier New" charset="0"/>
              </a:rPr>
              <a:t>if</a:t>
            </a:r>
            <a:r>
              <a:rPr lang="en-US" sz="2200" b="1" dirty="0" smtClean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200" b="1" dirty="0" err="1" smtClean="0">
                <a:solidFill>
                  <a:srgbClr val="000000"/>
                </a:solidFill>
                <a:latin typeface="Courier New" charset="0"/>
              </a:rPr>
              <a:t>isDivisibleBy</a:t>
            </a:r>
            <a:r>
              <a:rPr lang="en-US" sz="2200" b="1" dirty="0" smtClean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200" b="1" dirty="0" err="1" smtClean="0">
                <a:solidFill>
                  <a:srgbClr val="000000"/>
                </a:solidFill>
                <a:latin typeface="Courier New" charset="0"/>
              </a:rPr>
              <a:t>i</a:t>
            </a:r>
            <a:r>
              <a:rPr lang="en-US" sz="2200" b="1" dirty="0" smtClean="0">
                <a:solidFill>
                  <a:srgbClr val="000000"/>
                </a:solidFill>
                <a:latin typeface="Courier New" charset="0"/>
              </a:rPr>
              <a:t>, 7)) {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2200" b="1" dirty="0" smtClean="0">
                <a:solidFill>
                  <a:srgbClr val="000000"/>
                </a:solidFill>
                <a:latin typeface="Courier New" charset="0"/>
              </a:rPr>
              <a:t>        </a:t>
            </a:r>
            <a:r>
              <a:rPr lang="en-US" sz="2200" b="1" dirty="0" err="1" smtClean="0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lang="en-US" sz="2200" b="1" dirty="0" smtClean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200" b="1" dirty="0" err="1" smtClean="0">
                <a:solidFill>
                  <a:srgbClr val="000000"/>
                </a:solidFill>
                <a:latin typeface="Courier New" charset="0"/>
              </a:rPr>
              <a:t>i</a:t>
            </a:r>
            <a:r>
              <a:rPr lang="en-US" sz="2200" b="1" dirty="0" smtClean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2200" b="1" dirty="0" smtClean="0">
                <a:solidFill>
                  <a:srgbClr val="000000"/>
                </a:solidFill>
                <a:latin typeface="Courier New" charset="0"/>
              </a:rPr>
              <a:t>     }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 smtClean="0">
                <a:solidFill>
                  <a:srgbClr val="000000"/>
                </a:solidFill>
                <a:latin typeface="Courier New" charset="0"/>
              </a:rPr>
              <a:t>   }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 smtClean="0">
                <a:solidFill>
                  <a:srgbClr val="000000"/>
                </a:solidFill>
                <a:latin typeface="Courier New" charset="0"/>
              </a:rPr>
              <a:t>}</a:t>
            </a:r>
            <a:endParaRPr lang="en-US" sz="2200" b="1" dirty="0">
              <a:solidFill>
                <a:srgbClr val="000000"/>
              </a:solidFill>
              <a:latin typeface="Courier New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B70051"/>
                </a:solidFill>
                <a:latin typeface="Courier New" charset="0"/>
              </a:rPr>
              <a:t>private void </a:t>
            </a:r>
            <a:r>
              <a:rPr lang="en-US" sz="2200" b="1" dirty="0" err="1" smtClean="0">
                <a:solidFill>
                  <a:srgbClr val="000000"/>
                </a:solidFill>
                <a:latin typeface="Courier New" charset="0"/>
              </a:rPr>
              <a:t>isDivisibleBy</a:t>
            </a:r>
            <a:r>
              <a:rPr lang="en-US" sz="2200" b="1" dirty="0" smtClean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200" b="1" dirty="0" err="1" smtClean="0">
                <a:solidFill>
                  <a:srgbClr val="000000"/>
                </a:solidFill>
                <a:latin typeface="Courier New" charset="0"/>
              </a:rPr>
              <a:t>int</a:t>
            </a:r>
            <a:r>
              <a:rPr lang="en-US" sz="2200" b="1" dirty="0" smtClean="0">
                <a:solidFill>
                  <a:srgbClr val="000000"/>
                </a:solidFill>
                <a:latin typeface="Courier New" charset="0"/>
              </a:rPr>
              <a:t> a, </a:t>
            </a:r>
            <a:r>
              <a:rPr lang="en-US" sz="2200" b="1" dirty="0" err="1" smtClean="0">
                <a:solidFill>
                  <a:srgbClr val="000000"/>
                </a:solidFill>
                <a:latin typeface="Courier New" charset="0"/>
              </a:rPr>
              <a:t>int</a:t>
            </a:r>
            <a:r>
              <a:rPr lang="en-US" sz="2200" b="1" dirty="0" smtClean="0">
                <a:solidFill>
                  <a:srgbClr val="000000"/>
                </a:solidFill>
                <a:latin typeface="Courier New" charset="0"/>
              </a:rPr>
              <a:t> b) {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2200" b="1" dirty="0" smtClean="0">
                <a:solidFill>
                  <a:srgbClr val="000000"/>
                </a:solidFill>
                <a:latin typeface="Courier New" charset="0"/>
              </a:rPr>
              <a:t>  </a:t>
            </a:r>
            <a:r>
              <a:rPr lang="en-US" sz="2200" b="1" dirty="0" smtClean="0">
                <a:solidFill>
                  <a:srgbClr val="B70051"/>
                </a:solidFill>
                <a:latin typeface="Courier New" charset="0"/>
              </a:rPr>
              <a:t>return</a:t>
            </a:r>
            <a:r>
              <a:rPr lang="en-US" sz="2200" b="1" dirty="0" smtClean="0">
                <a:solidFill>
                  <a:srgbClr val="000000"/>
                </a:solidFill>
                <a:latin typeface="Courier New" charset="0"/>
              </a:rPr>
              <a:t> a % b == 0;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 smtClean="0">
                <a:solidFill>
                  <a:srgbClr val="000000"/>
                </a:solidFill>
                <a:latin typeface="Courier New" charset="0"/>
              </a:rPr>
              <a:t>}</a:t>
            </a:r>
            <a:endParaRPr lang="en-US" sz="2200" b="1" dirty="0">
              <a:solidFill>
                <a:srgbClr val="000000"/>
              </a:solidFill>
              <a:latin typeface="Courier New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4670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719667"/>
            <a:ext cx="9144000" cy="6138333"/>
          </a:xfrm>
          <a:prstGeom prst="rect">
            <a:avLst/>
          </a:prstGeom>
          <a:solidFill>
            <a:srgbClr val="86D0F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Learn How To</a:t>
            </a:r>
            <a:endParaRPr lang="en-US" sz="4600" dirty="0">
              <a:latin typeface="Calibri"/>
              <a:cs typeface="Calibri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81000" y="1102078"/>
            <a:ext cx="9144000" cy="6098644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372238" y="988743"/>
            <a:ext cx="82854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AutoNum type="arabicPeriod"/>
            </a:pPr>
            <a:r>
              <a:rPr lang="en-US" sz="2400" dirty="0">
                <a:latin typeface="Chalkboard"/>
                <a:cs typeface="Chalkboard"/>
              </a:rPr>
              <a:t>W</a:t>
            </a:r>
            <a:r>
              <a:rPr lang="en-US" sz="2400" dirty="0" smtClean="0">
                <a:latin typeface="Chalkboard"/>
                <a:cs typeface="Chalkboard"/>
              </a:rPr>
              <a:t>rite a method that takes in input</a:t>
            </a:r>
            <a:endParaRPr lang="en-US" sz="2400" dirty="0" smtClean="0">
              <a:latin typeface="Chalkboard"/>
              <a:cs typeface="Chalkboard"/>
            </a:endParaRPr>
          </a:p>
          <a:p>
            <a:pPr marL="457200" indent="-457200" algn="ctr">
              <a:buAutoNum type="arabicPeriod"/>
            </a:pPr>
            <a:r>
              <a:rPr lang="en-US" sz="2400" dirty="0">
                <a:latin typeface="Chalkboard"/>
                <a:cs typeface="Chalkboard"/>
              </a:rPr>
              <a:t>W</a:t>
            </a:r>
            <a:r>
              <a:rPr lang="en-US" sz="2400" dirty="0" smtClean="0">
                <a:latin typeface="Chalkboard"/>
                <a:cs typeface="Chalkboard"/>
              </a:rPr>
              <a:t>rite a method that gives back output</a:t>
            </a:r>
            <a:endParaRPr lang="en-US" sz="2400" dirty="0" smtClean="0">
              <a:latin typeface="Chalkboard"/>
              <a:cs typeface="Chalkboard"/>
            </a:endParaRPr>
          </a:p>
          <a:p>
            <a:pPr marL="457200" indent="-457200" algn="ctr">
              <a:buAutoNum type="arabicPeriod"/>
            </a:pPr>
            <a:r>
              <a:rPr lang="en-US" sz="2400" dirty="0" smtClean="0">
                <a:latin typeface="Chalkboard"/>
                <a:cs typeface="Chalkboard"/>
              </a:rPr>
              <a:t>Trace method calls using stacks</a:t>
            </a:r>
            <a:endParaRPr lang="en-US" sz="2400" dirty="0" smtClean="0">
              <a:latin typeface="Chalkboard"/>
              <a:cs typeface="Chalkboard"/>
            </a:endParaRPr>
          </a:p>
        </p:txBody>
      </p:sp>
    </p:spTree>
    <p:extLst>
      <p:ext uri="{BB962C8B-B14F-4D97-AF65-F5344CB8AC3E}">
        <p14:creationId xmlns:p14="http://schemas.microsoft.com/office/powerpoint/2010/main" val="1904229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3" name="Rectangle 8"/>
          <p:cNvSpPr>
            <a:spLocks noChangeArrowheads="1"/>
          </p:cNvSpPr>
          <p:nvPr/>
        </p:nvSpPr>
        <p:spPr bwMode="auto">
          <a:xfrm>
            <a:off x="482600" y="1168400"/>
            <a:ext cx="8128000" cy="223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37931725" indent="-37474525"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just">
              <a:lnSpc>
                <a:spcPct val="85000"/>
              </a:lnSpc>
              <a:spcAft>
                <a:spcPct val="50000"/>
              </a:spcAft>
              <a:buFontTx/>
              <a:buChar char="•"/>
            </a:pPr>
            <a:r>
              <a:rPr lang="en-US" altLang="en-US" sz="2400" b="0"/>
              <a:t>Greek mathematicians took a special interest in numbers that are equal to the sum of their proper divisors (a proper divisor of </a:t>
            </a:r>
            <a:r>
              <a:rPr lang="en-US" altLang="en-US" sz="2400" b="0" i="1"/>
              <a:t>n</a:t>
            </a:r>
            <a:r>
              <a:rPr lang="en-US" altLang="en-US" sz="2400" b="0"/>
              <a:t> is any divisor less than </a:t>
            </a:r>
            <a:r>
              <a:rPr lang="en-US" altLang="en-US" sz="2400" b="0" i="1"/>
              <a:t>n</a:t>
            </a:r>
            <a:r>
              <a:rPr lang="en-US" altLang="en-US" sz="2400" b="0"/>
              <a:t> itself).  They called such numbers </a:t>
            </a:r>
            <a:r>
              <a:rPr lang="en-US" altLang="en-US" sz="2400" i="1"/>
              <a:t>perfect</a:t>
            </a:r>
            <a:r>
              <a:rPr lang="en-US" altLang="en-US" sz="2400" b="0" i="1"/>
              <a:t> </a:t>
            </a:r>
            <a:r>
              <a:rPr lang="en-US" altLang="en-US" sz="2400" i="1"/>
              <a:t>numbers</a:t>
            </a:r>
            <a:r>
              <a:rPr lang="en-US" altLang="en-US" sz="2400" b="0" i="1"/>
              <a:t>.</a:t>
            </a:r>
            <a:r>
              <a:rPr lang="en-US" altLang="en-US" sz="2400" b="0"/>
              <a:t>  For example, 6 is a perfect number because it is the sum of 1, 2, and 3, which are the integers less than 6 that divide evenly into 6.  Similarly, 28 is a perfect number because it is the sum of 1, 2, 4, 7, and 14.</a:t>
            </a:r>
          </a:p>
        </p:txBody>
      </p:sp>
      <p:sp>
        <p:nvSpPr>
          <p:cNvPr id="610308" name="Rectangle 4"/>
          <p:cNvSpPr>
            <a:spLocks noChangeArrowheads="1"/>
          </p:cNvSpPr>
          <p:nvPr/>
        </p:nvSpPr>
        <p:spPr bwMode="auto">
          <a:xfrm>
            <a:off x="482600" y="3479800"/>
            <a:ext cx="81280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37931725" indent="-37474525"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just">
              <a:lnSpc>
                <a:spcPct val="85000"/>
              </a:lnSpc>
              <a:spcAft>
                <a:spcPct val="50000"/>
              </a:spcAft>
              <a:buFontTx/>
              <a:buChar char="•"/>
            </a:pPr>
            <a:r>
              <a:rPr lang="en-US" altLang="en-US" sz="2400" b="0"/>
              <a:t>For the rest of this class, we’re going to design and implement a Java program that finds all the perfect numbers between two limits.  For example, if the limits are 1 and 10000, the output should look like this:   </a:t>
            </a:r>
          </a:p>
        </p:txBody>
      </p:sp>
      <p:grpSp>
        <p:nvGrpSpPr>
          <p:cNvPr id="2" name="Group 32"/>
          <p:cNvGrpSpPr>
            <a:grpSpLocks/>
          </p:cNvGrpSpPr>
          <p:nvPr/>
        </p:nvGrpSpPr>
        <p:grpSpPr bwMode="auto">
          <a:xfrm>
            <a:off x="1874838" y="4876800"/>
            <a:ext cx="5402262" cy="1630363"/>
            <a:chOff x="1181" y="3197"/>
            <a:chExt cx="3403" cy="1027"/>
          </a:xfrm>
        </p:grpSpPr>
        <p:pic>
          <p:nvPicPr>
            <p:cNvPr id="61451" name="Picture 19" descr="Console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1" y="3205"/>
              <a:ext cx="3403" cy="10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1452" name="Text Box 20"/>
            <p:cNvSpPr txBox="1">
              <a:spLocks noChangeArrowheads="1"/>
            </p:cNvSpPr>
            <p:nvPr/>
          </p:nvSpPr>
          <p:spPr bwMode="auto">
            <a:xfrm>
              <a:off x="1200" y="3197"/>
              <a:ext cx="3360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37931725" indent="-37474525">
                <a:defRPr sz="1400" b="1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>
                <a:defRPr sz="1400" b="1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>
                <a:defRPr sz="1400" b="1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>
                <a:defRPr sz="1400" b="1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altLang="en-US" sz="1000">
                  <a:solidFill>
                    <a:srgbClr val="333333"/>
                  </a:solidFill>
                  <a:latin typeface="Helvetica Neue" charset="0"/>
                </a:rPr>
                <a:t>FindPerfect</a:t>
              </a:r>
              <a:endParaRPr lang="en-US" altLang="en-US" sz="1000" b="0">
                <a:solidFill>
                  <a:srgbClr val="333333"/>
                </a:solidFill>
                <a:latin typeface="Charcoal CY" charset="0"/>
              </a:endParaRPr>
            </a:p>
          </p:txBody>
        </p:sp>
      </p:grpSp>
      <p:sp>
        <p:nvSpPr>
          <p:cNvPr id="610325" name="Text Box 21"/>
          <p:cNvSpPr txBox="1">
            <a:spLocks noChangeArrowheads="1"/>
          </p:cNvSpPr>
          <p:nvPr/>
        </p:nvSpPr>
        <p:spPr bwMode="auto">
          <a:xfrm>
            <a:off x="1892300" y="5087938"/>
            <a:ext cx="5118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37931725" indent="-37474525"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>
                <a:latin typeface="Courier New" charset="0"/>
              </a:rPr>
              <a:t>The perfect numbers between 1 and 10000 are:</a:t>
            </a:r>
          </a:p>
        </p:txBody>
      </p:sp>
      <p:sp>
        <p:nvSpPr>
          <p:cNvPr id="610326" name="Text Box 22"/>
          <p:cNvSpPr txBox="1">
            <a:spLocks noChangeArrowheads="1"/>
          </p:cNvSpPr>
          <p:nvPr/>
        </p:nvSpPr>
        <p:spPr bwMode="auto">
          <a:xfrm>
            <a:off x="1892300" y="5308600"/>
            <a:ext cx="50292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37931725" indent="-37474525"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>
                <a:latin typeface="Courier New" charset="0"/>
              </a:rPr>
              <a:t>6</a:t>
            </a:r>
          </a:p>
        </p:txBody>
      </p:sp>
      <p:sp>
        <p:nvSpPr>
          <p:cNvPr id="610328" name="Text Box 24"/>
          <p:cNvSpPr txBox="1">
            <a:spLocks noChangeArrowheads="1"/>
          </p:cNvSpPr>
          <p:nvPr/>
        </p:nvSpPr>
        <p:spPr bwMode="auto">
          <a:xfrm>
            <a:off x="1892300" y="5524500"/>
            <a:ext cx="50292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37931725" indent="-37474525"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>
                <a:latin typeface="Courier New" charset="0"/>
              </a:rPr>
              <a:t>28</a:t>
            </a:r>
          </a:p>
        </p:txBody>
      </p:sp>
      <p:sp>
        <p:nvSpPr>
          <p:cNvPr id="610329" name="Text Box 25"/>
          <p:cNvSpPr txBox="1">
            <a:spLocks noChangeArrowheads="1"/>
          </p:cNvSpPr>
          <p:nvPr/>
        </p:nvSpPr>
        <p:spPr bwMode="auto">
          <a:xfrm>
            <a:off x="1892300" y="5727700"/>
            <a:ext cx="50292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37931725" indent="-37474525"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>
                <a:latin typeface="Courier New" charset="0"/>
              </a:rPr>
              <a:t>496</a:t>
            </a:r>
          </a:p>
        </p:txBody>
      </p:sp>
      <p:sp>
        <p:nvSpPr>
          <p:cNvPr id="610330" name="Text Box 26"/>
          <p:cNvSpPr txBox="1">
            <a:spLocks noChangeArrowheads="1"/>
          </p:cNvSpPr>
          <p:nvPr/>
        </p:nvSpPr>
        <p:spPr bwMode="auto">
          <a:xfrm>
            <a:off x="1892300" y="5943600"/>
            <a:ext cx="50292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37931725" indent="-37474525"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>
                <a:latin typeface="Courier New" charset="0"/>
              </a:rPr>
              <a:t>8128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Extra Exercise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9900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03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03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0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0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0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210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0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0308" grpId="0" build="p" autoUpdateAnimBg="0"/>
      <p:bldP spid="610325" grpId="0" build="p" autoUpdateAnimBg="0"/>
      <p:bldP spid="610326" grpId="0" autoUpdateAnimBg="0"/>
      <p:bldP spid="610328" grpId="0" autoUpdateAnimBg="0"/>
      <p:bldP spid="610329" grpId="0" autoUpdateAnimBg="0"/>
      <p:bldP spid="610330" grpId="0" autoUpdateAnimBg="0"/>
    </p:bldLst>
  </p:timing>
</p:sld>
</file>

<file path=ppt/theme/theme1.xml><?xml version="1.0" encoding="utf-8"?>
<a:theme xmlns:a="http://schemas.openxmlformats.org/drawingml/2006/main" name="Generic (Standard)">
  <a:themeElements>
    <a:clrScheme name="Generic (Standard) 5">
      <a:dk1>
        <a:srgbClr val="3366FF"/>
      </a:dk1>
      <a:lt1>
        <a:srgbClr val="FFFFFF"/>
      </a:lt1>
      <a:dk2>
        <a:srgbClr val="000099"/>
      </a:dk2>
      <a:lt2>
        <a:srgbClr val="010000"/>
      </a:lt2>
      <a:accent1>
        <a:srgbClr val="FFFF99"/>
      </a:accent1>
      <a:accent2>
        <a:srgbClr val="FFFFCC"/>
      </a:accent2>
      <a:accent3>
        <a:srgbClr val="FFFFFF"/>
      </a:accent3>
      <a:accent4>
        <a:srgbClr val="2A56DA"/>
      </a:accent4>
      <a:accent5>
        <a:srgbClr val="FFFFCA"/>
      </a:accent5>
      <a:accent6>
        <a:srgbClr val="E7E7B9"/>
      </a:accent6>
      <a:hlink>
        <a:srgbClr val="FFCC00"/>
      </a:hlink>
      <a:folHlink>
        <a:srgbClr val="FFFFCC"/>
      </a:folHlink>
    </a:clrScheme>
    <a:fontScheme name="Generic (Standard)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Generic (Standard) 1">
        <a:dk1>
          <a:srgbClr val="009999"/>
        </a:dk1>
        <a:lt1>
          <a:srgbClr val="FFFFFF"/>
        </a:lt1>
        <a:dk2>
          <a:srgbClr val="336699"/>
        </a:dk2>
        <a:lt2>
          <a:srgbClr val="010000"/>
        </a:lt2>
        <a:accent1>
          <a:srgbClr val="CCECFF"/>
        </a:accent1>
        <a:accent2>
          <a:srgbClr val="FFFFCC"/>
        </a:accent2>
        <a:accent3>
          <a:srgbClr val="FFFFFF"/>
        </a:accent3>
        <a:accent4>
          <a:srgbClr val="008282"/>
        </a:accent4>
        <a:accent5>
          <a:srgbClr val="E2F4FF"/>
        </a:accent5>
        <a:accent6>
          <a:srgbClr val="E7E7B9"/>
        </a:accent6>
        <a:hlink>
          <a:srgbClr val="FF9966"/>
        </a:hlink>
        <a:folHlink>
          <a:srgbClr val="FFFF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eneric (Standard) 2">
        <a:dk1>
          <a:srgbClr val="800000"/>
        </a:dk1>
        <a:lt1>
          <a:srgbClr val="FFFFFF"/>
        </a:lt1>
        <a:dk2>
          <a:srgbClr val="000000"/>
        </a:dk2>
        <a:lt2>
          <a:srgbClr val="FFFFCC"/>
        </a:lt2>
        <a:accent1>
          <a:srgbClr val="000000"/>
        </a:accent1>
        <a:accent2>
          <a:srgbClr val="000099"/>
        </a:accent2>
        <a:accent3>
          <a:srgbClr val="AAAAAA"/>
        </a:accent3>
        <a:accent4>
          <a:srgbClr val="DADADA"/>
        </a:accent4>
        <a:accent5>
          <a:srgbClr val="AAAAAA"/>
        </a:accent5>
        <a:accent6>
          <a:srgbClr val="00008A"/>
        </a:accent6>
        <a:hlink>
          <a:srgbClr val="800000"/>
        </a:hlink>
        <a:folHlink>
          <a:srgbClr val="000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eneric (Standard) 3">
        <a:dk1>
          <a:srgbClr val="000000"/>
        </a:dk1>
        <a:lt1>
          <a:srgbClr val="FFFFFF"/>
        </a:lt1>
        <a:dk2>
          <a:srgbClr val="000000"/>
        </a:dk2>
        <a:lt2>
          <a:srgbClr val="CBCBCB"/>
        </a:lt2>
        <a:accent1>
          <a:srgbClr val="C0C0C0"/>
        </a:accent1>
        <a:accent2>
          <a:srgbClr val="DDDDDD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C8C8C8"/>
        </a:accent6>
        <a:hlink>
          <a:srgbClr val="5F5F5F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eneric (Standard) 4">
        <a:dk1>
          <a:srgbClr val="3366FF"/>
        </a:dk1>
        <a:lt1>
          <a:srgbClr val="FFFFFF"/>
        </a:lt1>
        <a:dk2>
          <a:srgbClr val="000099"/>
        </a:dk2>
        <a:lt2>
          <a:srgbClr val="010000"/>
        </a:lt2>
        <a:accent1>
          <a:srgbClr val="CCECFF"/>
        </a:accent1>
        <a:accent2>
          <a:srgbClr val="FFFFCC"/>
        </a:accent2>
        <a:accent3>
          <a:srgbClr val="FFFFFF"/>
        </a:accent3>
        <a:accent4>
          <a:srgbClr val="2A56DA"/>
        </a:accent4>
        <a:accent5>
          <a:srgbClr val="E2F4FF"/>
        </a:accent5>
        <a:accent6>
          <a:srgbClr val="E7E7B9"/>
        </a:accent6>
        <a:hlink>
          <a:srgbClr val="FFCC00"/>
        </a:hlink>
        <a:folHlink>
          <a:srgbClr val="FFFF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eneric (Standard) 5">
        <a:dk1>
          <a:srgbClr val="3366FF"/>
        </a:dk1>
        <a:lt1>
          <a:srgbClr val="FFFFFF"/>
        </a:lt1>
        <a:dk2>
          <a:srgbClr val="000099"/>
        </a:dk2>
        <a:lt2>
          <a:srgbClr val="010000"/>
        </a:lt2>
        <a:accent1>
          <a:srgbClr val="FFFF99"/>
        </a:accent1>
        <a:accent2>
          <a:srgbClr val="FFFFCC"/>
        </a:accent2>
        <a:accent3>
          <a:srgbClr val="FFFFFF"/>
        </a:accent3>
        <a:accent4>
          <a:srgbClr val="2A56DA"/>
        </a:accent4>
        <a:accent5>
          <a:srgbClr val="FFFFCA"/>
        </a:accent5>
        <a:accent6>
          <a:srgbClr val="E7E7B9"/>
        </a:accent6>
        <a:hlink>
          <a:srgbClr val="FFCC00"/>
        </a:hlink>
        <a:folHlink>
          <a:srgbClr val="FFFFC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eaching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aching" id="{E3E4484C-B620-AB4D-A257-40FA8917650D}" vid="{1881D74E-77CC-F642-A592-AAFA1B84A3B0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1805</TotalTime>
  <Words>3467</Words>
  <Application>Microsoft Macintosh PowerPoint</Application>
  <PresentationFormat>On-screen Show (4:3)</PresentationFormat>
  <Paragraphs>932</Paragraphs>
  <Slides>97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97</vt:i4>
      </vt:variant>
    </vt:vector>
  </HeadingPairs>
  <TitlesOfParts>
    <vt:vector size="113" baseType="lpstr">
      <vt:lpstr>Calibri</vt:lpstr>
      <vt:lpstr>Century Gothic</vt:lpstr>
      <vt:lpstr>Chalkboard</vt:lpstr>
      <vt:lpstr>Courier</vt:lpstr>
      <vt:lpstr>ＭＳ Ｐゴシック</vt:lpstr>
      <vt:lpstr>Times</vt:lpstr>
      <vt:lpstr>Wingdings</vt:lpstr>
      <vt:lpstr>Arial</vt:lpstr>
      <vt:lpstr>Charcoal CY</vt:lpstr>
      <vt:lpstr>Courier New</vt:lpstr>
      <vt:lpstr>Helvetica</vt:lpstr>
      <vt:lpstr>Helvetica Neue</vt:lpstr>
      <vt:lpstr>Monotype Sorts</vt:lpstr>
      <vt:lpstr>Times New Roman</vt:lpstr>
      <vt:lpstr>Generic (Standard)</vt:lpstr>
      <vt:lpstr>teaching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Stanford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 Piech</dc:creator>
  <cp:lastModifiedBy>Chris James Piech</cp:lastModifiedBy>
  <cp:revision>19</cp:revision>
  <dcterms:created xsi:type="dcterms:W3CDTF">2016-06-22T10:46:22Z</dcterms:created>
  <dcterms:modified xsi:type="dcterms:W3CDTF">2017-01-25T15:54:56Z</dcterms:modified>
</cp:coreProperties>
</file>